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36" r:id="rId2"/>
    <p:sldId id="337" r:id="rId3"/>
    <p:sldId id="315" r:id="rId4"/>
    <p:sldId id="338" r:id="rId5"/>
    <p:sldId id="340" r:id="rId6"/>
    <p:sldId id="342" r:id="rId7"/>
    <p:sldId id="343" r:id="rId8"/>
    <p:sldId id="339" r:id="rId9"/>
    <p:sldId id="350" r:id="rId10"/>
    <p:sldId id="347" r:id="rId11"/>
    <p:sldId id="344" r:id="rId12"/>
    <p:sldId id="341" r:id="rId13"/>
    <p:sldId id="348" r:id="rId14"/>
    <p:sldId id="349" r:id="rId15"/>
    <p:sldId id="345" r:id="rId16"/>
    <p:sldId id="346" r:id="rId17"/>
  </p:sldIdLst>
  <p:sldSz cx="12192000" cy="6858000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5349" autoAdjust="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110" tIns="45554" rIns="91110" bIns="45554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110" tIns="45554" rIns="91110" bIns="45554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0959AC-B300-45A3-9F19-7F4E1E07B175}" type="datetimeFigureOut">
              <a:rPr lang="ru-RU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0" tIns="45554" rIns="91110" bIns="455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110" tIns="45554" rIns="91110" bIns="4555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110" tIns="45554" rIns="91110" bIns="45554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110" tIns="45554" rIns="91110" bIns="45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F53A95-6EAD-4541-A628-14994460D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6C65-63AC-4EF3-BB05-2718D39F10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6963-E571-4926-8579-80EFE7C17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0D7-71E1-456C-BC31-31D60BD21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D302-C8D1-482A-9809-C0FFD6FE8E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D569-3078-41ED-B6B9-6C82A0A062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DFBC-64AB-40A6-A36A-95143B574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73B5-40EF-47AE-8326-5AE3DAE7F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8889-391B-4C52-A3D1-8C70B1C18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F9D5-FA51-4361-BD6E-78F5396C1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4126-EC4C-4AA9-8CA3-799DFFBDA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DA9F-76F8-49C5-920A-6FDDFF533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58F0-D8A4-4A6A-BD68-2554018E4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4149-88AE-4E3E-BBDF-D8AC7D7221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76E2-16D9-42D6-AF1D-FA39DE165D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FE9038-0C39-401D-BB73-04EE0601D3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88A4E-99C2-48D9-AC1D-615A9772D586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14400" y="2286000"/>
            <a:ext cx="1075142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НОВЫЙ ВЕТЕРИНАРНЫЙ ПРЕПАРАТ ДЛЯ ТЕРАПИИ БАКТЕРИАЛЬНЫХ ИНФЕКЦИЙ И</a:t>
            </a:r>
            <a:r>
              <a:rPr lang="en-US" sz="2400" b="1" dirty="0"/>
              <a:t> </a:t>
            </a:r>
            <a:r>
              <a:rPr lang="ru-RU" sz="2400" b="1" dirty="0"/>
              <a:t>ПОВЫШЕНИЯ ЭФФЕКТИВНОСТИ АНТИБИОТИКОВ</a:t>
            </a:r>
            <a:endParaRPr lang="en-US" sz="2400" b="1"/>
          </a:p>
          <a:p>
            <a:pPr algn="ctr"/>
            <a:endParaRPr lang="en-US" sz="2400" b="1" dirty="0"/>
          </a:p>
          <a:p>
            <a:pPr algn="ctr"/>
            <a:r>
              <a:rPr lang="ru-RU" sz="2000" b="1" dirty="0"/>
              <a:t>АЛМАС ОКАСОВ, </a:t>
            </a:r>
            <a:r>
              <a:rPr lang="en-US" sz="2000" b="1" dirty="0"/>
              <a:t>PHD</a:t>
            </a:r>
            <a:r>
              <a:rPr lang="ru-RU" sz="2000" b="1" dirty="0"/>
              <a:t>, ВЕДУЩИЙ НАУЧНЫЙ СОТРУДНИК</a:t>
            </a:r>
          </a:p>
          <a:p>
            <a:pPr algn="ctr"/>
            <a:r>
              <a:rPr lang="ru-RU" sz="2000" b="1" dirty="0"/>
              <a:t>ТОО «КАЗФАРМАКОМ», Г. АЛМАТЫ, РЕСПУБЛИКА КАЗАХСТАН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652046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ЭФФЕКТИВНОСТЬ  «АРИВИРА» ДЛЯ ЛЕЧЕНИЯ ВИРУСНОЙ БРОНХОПНЕВМОНИИ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136950"/>
          <a:ext cx="9525000" cy="2133600"/>
        </p:xfrm>
        <a:graphic>
          <a:graphicData uri="http://schemas.openxmlformats.org/drawingml/2006/table">
            <a:tbl>
              <a:tblPr/>
              <a:tblGrid>
                <a:gridCol w="391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Препараты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Тетрахлорид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Аривир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Количество животных, голов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Выздоровело, голов (%)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21 (11,7)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168 (90,3)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Продолжительность лечения, дни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Осталось больных, голов (%)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140 (77,7)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13 (7,0)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Пало, голов (%)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19 (10,5)</a:t>
                      </a:r>
                      <a:endParaRPr lang="ru-RU" sz="11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5 (2,7)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47800" y="1828800"/>
            <a:ext cx="9525000" cy="4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Таблица - Эффективность применения препарата «</a:t>
            </a: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Аривир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» для лечения вирусной бронхопневмонии у поросят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	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34675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latin typeface="+mn-lt"/>
                <a:cs typeface="Times New Roman" pitchFamily="18" charset="0"/>
              </a:rPr>
              <a:t>В опыте установлено, что препарат «</a:t>
            </a:r>
            <a:r>
              <a:rPr lang="ru-RU" sz="1200" b="1" dirty="0" err="1">
                <a:latin typeface="+mn-lt"/>
                <a:cs typeface="Times New Roman" pitchFamily="18" charset="0"/>
              </a:rPr>
              <a:t>Аривир</a:t>
            </a:r>
            <a:r>
              <a:rPr lang="ru-RU" sz="1200" b="1" dirty="0">
                <a:latin typeface="+mn-lt"/>
                <a:cs typeface="Times New Roman" pitchFamily="18" charset="0"/>
              </a:rPr>
              <a:t>» является эффективным для лечения вирусной бронхопневмонии у поросят. Лечебная эффективность препарата составила при бронхопневмонии 90,3%, лечебная эффективность </a:t>
            </a:r>
            <a:r>
              <a:rPr lang="ru-RU" sz="1200" b="1" dirty="0" err="1">
                <a:latin typeface="+mn-lt"/>
                <a:cs typeface="Times New Roman" pitchFamily="18" charset="0"/>
              </a:rPr>
              <a:t>тетрахлорида</a:t>
            </a:r>
            <a:r>
              <a:rPr lang="ru-RU" sz="1200" b="1" dirty="0">
                <a:latin typeface="+mn-lt"/>
                <a:cs typeface="Times New Roman" pitchFamily="18" charset="0"/>
              </a:rPr>
              <a:t> при этом составила 11,7%. При использовании препарата «</a:t>
            </a:r>
            <a:r>
              <a:rPr lang="ru-RU" sz="1200" b="1" dirty="0" err="1">
                <a:latin typeface="+mn-lt"/>
                <a:cs typeface="Times New Roman" pitchFamily="18" charset="0"/>
              </a:rPr>
              <a:t>Аривир</a:t>
            </a:r>
            <a:r>
              <a:rPr lang="ru-RU" sz="1200" b="1" dirty="0">
                <a:latin typeface="+mn-lt"/>
                <a:cs typeface="Times New Roman" pitchFamily="18" charset="0"/>
              </a:rPr>
              <a:t>» выздоровление у поросят наступает в 2,3 раза быстрее по сравнению с лечением </a:t>
            </a:r>
            <a:r>
              <a:rPr lang="ru-RU" sz="1200" b="1" dirty="0" err="1">
                <a:latin typeface="+mn-lt"/>
                <a:cs typeface="Times New Roman" pitchFamily="18" charset="0"/>
              </a:rPr>
              <a:t>тетрахлоридом</a:t>
            </a:r>
            <a:r>
              <a:rPr lang="ru-RU" sz="1200" b="1" dirty="0">
                <a:latin typeface="+mn-lt"/>
                <a:cs typeface="Times New Roman" pitchFamily="18" charset="0"/>
              </a:rPr>
              <a:t>, причем падёж животных в 3,9 раза меньше. </a:t>
            </a:r>
            <a:endParaRPr lang="ru-RU" sz="1200" b="1" dirty="0">
              <a:latin typeface="+mn-lt"/>
            </a:endParaRPr>
          </a:p>
          <a:p>
            <a:endParaRPr lang="ru-RU" sz="1200" b="1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4"/>
          <p:cNvSpPr txBox="1">
            <a:spLocks noChangeArrowheads="1"/>
          </p:cNvSpPr>
          <p:nvPr/>
        </p:nvSpPr>
        <p:spPr bwMode="auto">
          <a:xfrm>
            <a:off x="1781175" y="280988"/>
            <a:ext cx="1024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ЭФФЕКТИВНОСТЬ ДЕЙСТВИЯ ПРЕПАРАТА «АРИВИР» ПРИ БАКТЕРИАЛЬНЫХ ЗАБОЛЕВАНИЯХ СЕЛЬСКОХОЗЯЙСТВЕННЫХ ЖИВОТНЫХ И ПТИЦ</a:t>
            </a:r>
          </a:p>
        </p:txBody>
      </p:sp>
      <p:graphicFrame>
        <p:nvGraphicFramePr>
          <p:cNvPr id="16458" name="Group 74"/>
          <p:cNvGraphicFramePr>
            <a:graphicFrameLocks noGrp="1"/>
          </p:cNvGraphicFramePr>
          <p:nvPr>
            <p:ph/>
          </p:nvPr>
        </p:nvGraphicFramePr>
        <p:xfrm>
          <a:off x="533400" y="1295400"/>
          <a:ext cx="11353800" cy="3389310"/>
        </p:xfrm>
        <a:graphic>
          <a:graphicData uri="http://schemas.openxmlformats.org/drawingml/2006/table">
            <a:tbl>
              <a:tblPr/>
              <a:tblGrid>
                <a:gridCol w="197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2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42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1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 животного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Заболевание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Способ введения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Препарат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бщее 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 особей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 лечения, сут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оличество выздоровевших особей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бщее 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 особей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оличество выздоровевших особе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й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Утки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Пастереллез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в/м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Куры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Сальмонеллез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в/м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Кролики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Стрептококкоз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в/в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Свиньи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Диплококкоз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в/м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Овцы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Сальмонеллез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в/в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503" name="Text Box 133"/>
          <p:cNvSpPr txBox="1">
            <a:spLocks noChangeArrowheads="1"/>
          </p:cNvSpPr>
          <p:nvPr/>
        </p:nvSpPr>
        <p:spPr bwMode="auto">
          <a:xfrm>
            <a:off x="2478088" y="5746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3600">
              <a:latin typeface="Tahoma" pitchFamily="34" charset="0"/>
            </a:endParaRPr>
          </a:p>
        </p:txBody>
      </p:sp>
      <p:sp>
        <p:nvSpPr>
          <p:cNvPr id="18504" name="Text Box 134"/>
          <p:cNvSpPr txBox="1">
            <a:spLocks noChangeArrowheads="1"/>
          </p:cNvSpPr>
          <p:nvPr/>
        </p:nvSpPr>
        <p:spPr bwMode="auto">
          <a:xfrm>
            <a:off x="457200" y="4876800"/>
            <a:ext cx="11571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/>
              <a:t>Из таблицы  видно, что применение «Аривир» при бактериальных инфекциях резко снижает гибель животных и птиц по сравнению с традиционной терапией антибиотиками (контроль).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1020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/>
              <a:t>ЭФФЕКТИВНОСТЬ ДЕЙСТВИЯ ПРЕПАРАТА «АРИВИР» ПРИ ЗАБОЛЕВАНИЯХ СЕЛЬСКОХОЗЯЙСТВЕННЫХ ЖИВОТНЫХ И ПТИЦ ВИРУСНОЙ ПРИРОДЫ В ПРОИЗВОДСТВЕННЫХ УСЛОВИЯХ</a:t>
            </a:r>
          </a:p>
        </p:txBody>
      </p:sp>
      <p:sp>
        <p:nvSpPr>
          <p:cNvPr id="21507" name="Text Box 179"/>
          <p:cNvSpPr txBox="1">
            <a:spLocks noChangeArrowheads="1"/>
          </p:cNvSpPr>
          <p:nvPr/>
        </p:nvSpPr>
        <p:spPr bwMode="auto">
          <a:xfrm>
            <a:off x="457200" y="5638800"/>
            <a:ext cx="11476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>
                <a:solidFill>
                  <a:srgbClr val="000000"/>
                </a:solidFill>
              </a:rPr>
              <a:t>Из данных таблиц следует, что препарат является противовирусным средством широкого спектра действия, поражающим как ДНК-содержащие, так и РНК-содержащие вирусы. Применение «Аривир» при вирусных инфекциях резко снижает гибель животных и птиц в ходе его краткосрочного применения.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3000" y="898525"/>
          <a:ext cx="8026400" cy="4664075"/>
        </p:xfrm>
        <a:graphic>
          <a:graphicData uri="http://schemas.openxmlformats.org/drawingml/2006/table">
            <a:tbl>
              <a:tblPr/>
              <a:tblGrid>
                <a:gridCol w="127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5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животного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введения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лечения (сут)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(%)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 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семейство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ДНК-содержащие вирусы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  Ауески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HerpesvirusSuis 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Инфекционный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ринотрахеит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Herpesvirusbovis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в/в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Инфекционный ларинготрахеит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Herpetoviridae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Herpesvirusgalli 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Оспа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Poxviridae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Capripox</a:t>
                      </a: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Эктима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Poxviridae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Parapox-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1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РНК-содержащие вирусы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Риновирус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Picornaviridae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Rhinovirus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в/в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Вирусная диарея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Togaviridae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Pestivirus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Ньюкасла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Paramyxo-virus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Парагрипп-3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Грипп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Myxoviridae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Orthomyxo</a:t>
                      </a:r>
                      <a:r>
                        <a:rPr kumimoji="0" lang="ru-RU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200">
                <a:tc grid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Примечания -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общее число особей; 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количество выздоровевших особей;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количество павших особей; в/м – внутримышечно; в/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внутривенно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3" marR="685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3400" y="2035076"/>
            <a:ext cx="1112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latin typeface="Arial" charset="0"/>
                <a:cs typeface="Arial" charset="0"/>
              </a:rPr>
              <a:t>«</a:t>
            </a:r>
            <a:r>
              <a:rPr lang="ru-RU" b="1" dirty="0" err="1">
                <a:latin typeface="Arial" charset="0"/>
                <a:cs typeface="Arial" charset="0"/>
              </a:rPr>
              <a:t>Эвритал</a:t>
            </a:r>
            <a:r>
              <a:rPr lang="ru-RU" b="1" dirty="0">
                <a:latin typeface="Arial" charset="0"/>
                <a:cs typeface="Arial" charset="0"/>
              </a:rPr>
              <a:t>»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b="1" dirty="0">
                <a:latin typeface="Arial" charset="0"/>
                <a:cs typeface="Arial" charset="0"/>
              </a:rPr>
              <a:t>содержит жизненно необходимые и хорошо усваивающиеся организмом животных и птиц макро- и микроэлементы.  Содержащиеся в нем натрий, калий, литий, кальций, магний, и </a:t>
            </a:r>
            <a:r>
              <a:rPr lang="ru-RU" b="1" dirty="0" err="1">
                <a:latin typeface="Arial" charset="0"/>
                <a:cs typeface="Arial" charset="0"/>
              </a:rPr>
              <a:t>иод</a:t>
            </a:r>
            <a:r>
              <a:rPr lang="ru-RU" b="1" dirty="0">
                <a:latin typeface="Arial" charset="0"/>
                <a:cs typeface="Arial" charset="0"/>
              </a:rPr>
              <a:t> в виде биологически активных комплексов с природными соединениями в оптимальном соотношении обеспечивают полную усвояемость и быстрое вовлечение в свойственные им биохимические и физиологические процессы организма.</a:t>
            </a:r>
          </a:p>
          <a:p>
            <a:pPr algn="just" eaLnBrk="0" hangingPunct="0">
              <a:defRPr/>
            </a:pPr>
            <a:endParaRPr lang="ru-RU" b="1" dirty="0"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b="1" dirty="0">
                <a:latin typeface="Arial" charset="0"/>
                <a:cs typeface="Arial" charset="0"/>
              </a:rPr>
              <a:t>Кормовая добавка обеспечивает прирост мышечной массы сельскохозяйственных животных и птиц на 5-10 %.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67200" y="468312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solidFill>
                  <a:schemeClr val="tx2"/>
                </a:solidFill>
              </a:rPr>
              <a:t>КОРМОВАЯ ДОБАВКА «ЭВРИТАЛ»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133600" y="273050"/>
            <a:ext cx="971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ИММУНОТРОПНЫЙ ЭФФЕКТ КОРМОВОЙ ДОБАВКИ «ЭВРИТАЛ» НА СЕЛЬСКОХОЗЯЙСТВЕННЫХ ЖИВОТНЫХ</a:t>
            </a:r>
            <a:r>
              <a:rPr lang="ru-RU"/>
              <a:t> </a:t>
            </a:r>
          </a:p>
        </p:txBody>
      </p:sp>
      <p:graphicFrame>
        <p:nvGraphicFramePr>
          <p:cNvPr id="126370" name="Group 418"/>
          <p:cNvGraphicFramePr>
            <a:graphicFrameLocks noGrp="1"/>
          </p:cNvGraphicFramePr>
          <p:nvPr/>
        </p:nvGraphicFramePr>
        <p:xfrm>
          <a:off x="533400" y="1576388"/>
          <a:ext cx="4762500" cy="3240088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Показатель пролиферации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Кормовая добавка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Индекс пролиферации, %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43,6±4,0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65,7±12,3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713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Примечание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«*»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достоверность результатов в сравнении с контролем Р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0,05.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1" name="Text Box 120"/>
          <p:cNvSpPr txBox="1">
            <a:spLocks noChangeArrowheads="1"/>
          </p:cNvSpPr>
          <p:nvPr/>
        </p:nvSpPr>
        <p:spPr bwMode="auto">
          <a:xfrm>
            <a:off x="522288" y="1143000"/>
            <a:ext cx="4773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dirty="0"/>
              <a:t>Пролиферативная активность культуры </a:t>
            </a:r>
            <a:r>
              <a:rPr lang="ru-RU" sz="1200" b="1" dirty="0" err="1"/>
              <a:t>мононуклеаров</a:t>
            </a:r>
            <a:r>
              <a:rPr lang="ru-RU" sz="1200" b="1" dirty="0"/>
              <a:t> </a:t>
            </a:r>
          </a:p>
        </p:txBody>
      </p:sp>
      <p:sp>
        <p:nvSpPr>
          <p:cNvPr id="28692" name="Line 215"/>
          <p:cNvSpPr>
            <a:spLocks noChangeShapeType="1"/>
          </p:cNvSpPr>
          <p:nvPr/>
        </p:nvSpPr>
        <p:spPr bwMode="auto">
          <a:xfrm>
            <a:off x="4584700" y="1874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6377" name="Group 425"/>
          <p:cNvGraphicFramePr>
            <a:graphicFrameLocks noGrp="1"/>
          </p:cNvGraphicFramePr>
          <p:nvPr/>
        </p:nvGraphicFramePr>
        <p:xfrm>
          <a:off x="5943600" y="1576388"/>
          <a:ext cx="6024563" cy="3246441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5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Цитокины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Концентрация цитокинов в супернатанте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пг/мл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Кормовая добавка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ИФН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-α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2,2±2,0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5,5±1,3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19,9±6,3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30,9±3,6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ИФН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-γ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,7±0,9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1155,8±14,5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5,1±2,4*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1467,3±41,5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6,2±2,5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351±11,4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17,5±3,5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478,0±33,0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279,5±2,9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478±2,1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370,9±10,5*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566,0±2,3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ФНО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-α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1,0±1,0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329,4±29,6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18,1±2,5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404,5±22,0*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6475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Примечание – ИФН – интерферон; ИЛ – интерлейкин; ФНО – фактор некроза опухоли;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 –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спонтанная продукция;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 –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индуцированная продукция; «#» - достоверность результатов сравнении с контролем Р&lt;0,01; «*» - достоверность результатов сравнении с контролем Р&lt;0,05.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44" name="Text Box 426"/>
          <p:cNvSpPr txBox="1">
            <a:spLocks noChangeArrowheads="1"/>
          </p:cNvSpPr>
          <p:nvPr/>
        </p:nvSpPr>
        <p:spPr bwMode="auto">
          <a:xfrm>
            <a:off x="6705600" y="1144588"/>
            <a:ext cx="4992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dirty="0"/>
              <a:t> Продукция </a:t>
            </a:r>
            <a:r>
              <a:rPr lang="ru-RU" sz="1200" b="1" dirty="0" err="1"/>
              <a:t>цитокинов</a:t>
            </a:r>
            <a:r>
              <a:rPr lang="ru-RU" sz="1200" b="1" dirty="0"/>
              <a:t> культурой </a:t>
            </a:r>
            <a:r>
              <a:rPr lang="ru-RU" sz="1200" b="1" dirty="0" err="1"/>
              <a:t>мононуклеаров</a:t>
            </a:r>
            <a:r>
              <a:rPr lang="ru-RU" sz="1200" b="1" dirty="0"/>
              <a:t> </a:t>
            </a:r>
          </a:p>
        </p:txBody>
      </p:sp>
      <p:sp>
        <p:nvSpPr>
          <p:cNvPr id="28745" name="Text Box 76"/>
          <p:cNvSpPr txBox="1">
            <a:spLocks noChangeArrowheads="1"/>
          </p:cNvSpPr>
          <p:nvPr/>
        </p:nvSpPr>
        <p:spPr bwMode="auto">
          <a:xfrm>
            <a:off x="522288" y="4953000"/>
            <a:ext cx="1132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/>
              <a:t>Из таблиц видно, что кормовая добавка «</a:t>
            </a:r>
            <a:r>
              <a:rPr lang="ru-RU" altLang="ru-RU" sz="1400" b="1" dirty="0" err="1"/>
              <a:t>Эвритал</a:t>
            </a:r>
            <a:r>
              <a:rPr lang="ru-RU" altLang="ru-RU" sz="1400" b="1" dirty="0"/>
              <a:t>» оказывает </a:t>
            </a:r>
            <a:r>
              <a:rPr lang="ru-RU" altLang="ru-RU" sz="1400" b="1" dirty="0" err="1"/>
              <a:t>иммунностимулирующий</a:t>
            </a:r>
            <a:r>
              <a:rPr lang="ru-RU" altLang="ru-RU" sz="1400" b="1" dirty="0"/>
              <a:t> эффект, повышая специфический иммунитет через активацию </a:t>
            </a:r>
            <a:r>
              <a:rPr lang="ru-RU" altLang="ru-RU" sz="1400" b="1" dirty="0" err="1"/>
              <a:t>эффекторных</a:t>
            </a:r>
            <a:r>
              <a:rPr lang="ru-RU" altLang="ru-RU" sz="1400" b="1" dirty="0"/>
              <a:t> функций Т-лимфоцитов и моноцитов макрофагов.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882676"/>
            <a:ext cx="1036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Новые ветеринарные препараты «</a:t>
            </a:r>
            <a:r>
              <a:rPr lang="ru-RU" altLang="ru-RU" b="1" dirty="0" err="1"/>
              <a:t>Аривир</a:t>
            </a:r>
            <a:r>
              <a:rPr lang="ru-RU" altLang="ru-RU" b="1" dirty="0"/>
              <a:t>» и «</a:t>
            </a:r>
            <a:r>
              <a:rPr lang="ru-RU" altLang="ru-RU" b="1" dirty="0" err="1"/>
              <a:t>Эвритал</a:t>
            </a:r>
            <a:r>
              <a:rPr lang="ru-RU" altLang="ru-RU" b="1" dirty="0"/>
              <a:t>» дают новые возможности повышения благополучия животных и птиц за счет повышения эффективности терапии и профилактики инфекционных заболеваний бактериальной и вирусной природы.</a:t>
            </a:r>
          </a:p>
          <a:p>
            <a:r>
              <a:rPr lang="ru-RU" altLang="ru-RU" b="1" dirty="0"/>
              <a:t>«</a:t>
            </a:r>
            <a:r>
              <a:rPr lang="ru-RU" altLang="ru-RU" b="1" dirty="0" err="1"/>
              <a:t>Аривир</a:t>
            </a:r>
            <a:r>
              <a:rPr lang="ru-RU" altLang="ru-RU" b="1" dirty="0"/>
              <a:t>» и «</a:t>
            </a:r>
            <a:r>
              <a:rPr lang="ru-RU" altLang="ru-RU" b="1" dirty="0" err="1"/>
              <a:t>Эвритал</a:t>
            </a:r>
            <a:r>
              <a:rPr lang="ru-RU" altLang="ru-RU" b="1" dirty="0"/>
              <a:t>» способствуют обеспечению устойчивого производства.</a:t>
            </a:r>
          </a:p>
          <a:p>
            <a:endParaRPr lang="ru-RU" altLang="ru-RU" b="1" dirty="0"/>
          </a:p>
          <a:p>
            <a:r>
              <a:rPr lang="ru-RU" altLang="ru-RU" b="1" dirty="0"/>
              <a:t>Высокая эффективность терапевтического действия «</a:t>
            </a:r>
            <a:r>
              <a:rPr lang="ru-RU" altLang="ru-RU" b="1" dirty="0" err="1"/>
              <a:t>Аривира</a:t>
            </a:r>
            <a:r>
              <a:rPr lang="ru-RU" altLang="ru-RU" b="1" dirty="0"/>
              <a:t>» и профилактического действия «</a:t>
            </a:r>
            <a:r>
              <a:rPr lang="ru-RU" altLang="ru-RU" b="1" dirty="0" err="1"/>
              <a:t>Эвритала</a:t>
            </a:r>
            <a:r>
              <a:rPr lang="ru-RU" altLang="ru-RU" b="1" dirty="0"/>
              <a:t>» позиционируют эти препараты как незаменимые в промышленном животноводстве и птицеводстве.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048000" y="2590800"/>
            <a:ext cx="675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73B5-40EF-47AE-8326-5AE3DAE7F33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1104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Согласно последним данным МЭБ/ВОЗ поголовье свиней в мире составляет 900 млн. Промышленное свиноводство часто страдает от эпизоотий бактериальной и вирусной этиологии.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Новый инновационный ветеринарный препарат 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 является противовирусным 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антимикробным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средством широкого спектра действия и способен обеспечить благополучие и здоровье поголовья свиней, а в комбинации с существующими антибиотиками эффективно противостоять лекарственной устойчивости. 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 не имеет видовых ограничений, может применяться для терапии и профилактики инфекций молодняка и  половозрелых особей.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9525000" y="5105400"/>
            <a:ext cx="1868488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 b="1" dirty="0"/>
              <a:t>Инъекционный раствор</a:t>
            </a:r>
          </a:p>
        </p:txBody>
      </p:sp>
      <p:pic>
        <p:nvPicPr>
          <p:cNvPr id="7" name="Picture 8" descr="H:\Documents and Settings\Sysadmin\Рабочий стол\презентация вет.препараты\1\Аривир мазь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57" y="3387725"/>
            <a:ext cx="250594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:\Documents and Settings\Sysadmin\Рабочий стол\презентация вет.препараты\1\Аривир флаконы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429000"/>
            <a:ext cx="2117856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447800" y="4987925"/>
            <a:ext cx="6096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dirty="0"/>
              <a:t>Мазь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E8B09-06CE-4BCC-B73C-BD26FB00E8CB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11430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b="1"/>
              <a:t>	Основными стратегическими направлениями деятельности АО "НЦПП" являются разработка оригинальных</a:t>
            </a:r>
            <a:r>
              <a:rPr lang="en-US" sz="1400" b="1"/>
              <a:t> </a:t>
            </a:r>
            <a:r>
              <a:rPr lang="ru-RU" sz="1400" b="1"/>
              <a:t>противоинфекционных лекарственных средств и ветеринарных препаратов </a:t>
            </a:r>
            <a:r>
              <a:rPr lang="en-US" sz="1400" b="1"/>
              <a:t> </a:t>
            </a:r>
            <a:r>
              <a:rPr lang="ru-RU" sz="1400" b="1"/>
              <a:t>и  создание их опытно-промышленного производства. </a:t>
            </a:r>
          </a:p>
          <a:p>
            <a:pPr algn="just" eaLnBrk="0" hangingPunct="0"/>
            <a:r>
              <a:rPr lang="ru-RU" sz="1400" b="1"/>
              <a:t>Испытательный центр АО «НЦПП» аккредитован на соответствие стандарту СТ РК ИСО/МЭК 17025–2007 и  сертифицирован по стандарту СТ РК ИСО 9001-2009. </a:t>
            </a:r>
          </a:p>
          <a:p>
            <a:pPr algn="just" eaLnBrk="0" hangingPunct="0"/>
            <a:r>
              <a:rPr lang="ru-RU" sz="1400" b="1"/>
              <a:t>С 2013 года АО НЦПП аккредитован  Федеральным GLP-Бюро (ФРГ)  на соответствие принципам GLP ОЭСР. </a:t>
            </a:r>
          </a:p>
          <a:p>
            <a:pPr algn="just" eaLnBrk="0" hangingPunct="0"/>
            <a:r>
              <a:rPr lang="ru-RU" sz="1400" b="1"/>
              <a:t>Опытное производство АО "НЦПП" получило сертификат  соответствия стандарту Надлежащей производственной практики - </a:t>
            </a:r>
            <a:r>
              <a:rPr lang="ru-RU" sz="1400" b="1" i="1"/>
              <a:t>GMP</a:t>
            </a:r>
            <a:r>
              <a:rPr lang="ru-RU" sz="1400" b="1"/>
              <a:t>. </a:t>
            </a:r>
          </a:p>
          <a:p>
            <a:pPr algn="just" eaLnBrk="0" hangingPunct="0"/>
            <a:r>
              <a:rPr lang="ru-RU" sz="1400" b="1"/>
              <a:t>Из 165 работников АО "НЦПП" 145 работников с высшим образованием, из них 2 академика, 7 докторов наук (медицинских - 2, химических - 1, биологических - 3 и ветеринарных - 1), 8 - профессоров, 3 - доцента, 21 кандидатов наук и 4 </a:t>
            </a:r>
            <a:r>
              <a:rPr lang="en-US" sz="1400" b="1"/>
              <a:t>PhD</a:t>
            </a:r>
            <a:r>
              <a:rPr lang="ru-RU" sz="1400" b="1"/>
              <a:t>. </a:t>
            </a:r>
          </a:p>
          <a:p>
            <a:pPr algn="just" eaLnBrk="0" hangingPunct="0"/>
            <a:endParaRPr lang="ru-RU" sz="1400" b="1"/>
          </a:p>
        </p:txBody>
      </p:sp>
      <p:grpSp>
        <p:nvGrpSpPr>
          <p:cNvPr id="7172" name="Группа 7"/>
          <p:cNvGrpSpPr>
            <a:grpSpLocks/>
          </p:cNvGrpSpPr>
          <p:nvPr/>
        </p:nvGrpSpPr>
        <p:grpSpPr bwMode="auto">
          <a:xfrm>
            <a:off x="457200" y="3810000"/>
            <a:ext cx="11430000" cy="2743200"/>
            <a:chOff x="228600" y="3810000"/>
            <a:chExt cx="9751780" cy="17875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747" y="4801001"/>
              <a:ext cx="4714714" cy="79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2796" y="3810000"/>
              <a:ext cx="5027584" cy="99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810000"/>
              <a:ext cx="4716069" cy="95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981200" y="533400"/>
            <a:ext cx="925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/>
              <a:t>НОВЫЕ ВОЗМОЖНОСТИ УСТОЙЧИВОГО ПРОИЗВОДСТВА ЖИВОТНЫХ И ПТИЦ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6"/>
          <p:cNvSpPr txBox="1">
            <a:spLocks noChangeArrowheads="1"/>
          </p:cNvSpPr>
          <p:nvPr/>
        </p:nvSpPr>
        <p:spPr bwMode="auto">
          <a:xfrm>
            <a:off x="990600" y="1524002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latin typeface="+mn-lt"/>
              </a:rPr>
              <a:t>Антибактериальное действие препарата «</a:t>
            </a:r>
            <a:r>
              <a:rPr lang="ru-RU" sz="1000" b="1" dirty="0" err="1">
                <a:latin typeface="+mn-lt"/>
              </a:rPr>
              <a:t>Аривир</a:t>
            </a:r>
            <a:r>
              <a:rPr lang="ru-RU" sz="1000" b="1" dirty="0">
                <a:latin typeface="+mn-lt"/>
              </a:rPr>
              <a:t>»</a:t>
            </a:r>
            <a:r>
              <a:rPr lang="ru-RU" sz="1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in vitro </a:t>
            </a:r>
            <a:r>
              <a:rPr lang="ru-RU" sz="1000" b="1" dirty="0">
                <a:latin typeface="+mn-lt"/>
              </a:rPr>
              <a:t>на грамположительные микроорганизмы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66800" y="2057402"/>
          <a:ext cx="4648200" cy="2961646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микроорганизма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штамма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МБК, мг/мл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9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Грамположительные штаммы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чувствительный музейный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Rv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043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полирезистентный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АТСС 6538-Р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</a:t>
                      </a: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(MSSA)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АТСС 29213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pyogenes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19615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MRSA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BAA-39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2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Streptococcus pneumonia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мультирезистентный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штамм)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subtilis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6633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4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10702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53200" y="2057402"/>
          <a:ext cx="4876799" cy="2967046"/>
        </p:xfrm>
        <a:graphic>
          <a:graphicData uri="http://schemas.openxmlformats.org/drawingml/2006/table">
            <a:tbl>
              <a:tblPr/>
              <a:tblGrid>
                <a:gridCol w="59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микроорганизма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штамма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МБК, мг/мл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7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Грамотрицательные штаммы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abortus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melitensis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S-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Pasteurella multocida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Pasteurella multocida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Salmonella typhimurium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27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0.25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4957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0.0145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25922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6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продуцент БЛРС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BAA-196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Pseudomonas fluorescens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948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6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Klebsiella</a:t>
                      </a: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pneumonia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мультирезистентный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штамм)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700603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470" name="Text Box 208"/>
          <p:cNvSpPr txBox="1">
            <a:spLocks noChangeArrowheads="1"/>
          </p:cNvSpPr>
          <p:nvPr/>
        </p:nvSpPr>
        <p:spPr bwMode="auto">
          <a:xfrm>
            <a:off x="6553200" y="1524002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latin typeface="+mn-lt"/>
              </a:rPr>
              <a:t>Антибактериальное действие препарата «</a:t>
            </a:r>
            <a:r>
              <a:rPr lang="ru-RU" sz="1000" b="1" dirty="0" err="1">
                <a:latin typeface="+mn-lt"/>
              </a:rPr>
              <a:t>Аривир</a:t>
            </a:r>
            <a:r>
              <a:rPr lang="ru-RU" sz="1000" b="1" dirty="0">
                <a:latin typeface="+mn-lt"/>
              </a:rPr>
              <a:t>»</a:t>
            </a:r>
            <a:r>
              <a:rPr lang="ru-RU" sz="1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in vitro </a:t>
            </a:r>
            <a:r>
              <a:rPr lang="ru-RU" sz="1000" b="1" dirty="0">
                <a:latin typeface="+mn-lt"/>
              </a:rPr>
              <a:t>на грамотрицательные микроорганизмы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74349" y="533400"/>
            <a:ext cx="8064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latin typeface="+mn-lt"/>
              </a:rPr>
              <a:t>АНТИБАКТЕРИАЛЬНОЕ ДЕЙСТВИЕ ПРЕПАРАТА «АРИВИР»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latin typeface="+mn-lt"/>
              </a:rPr>
              <a:t>IN VITRO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360" y="836713"/>
            <a:ext cx="1113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/>
              <a:t>1 – </a:t>
            </a:r>
            <a:r>
              <a:rPr lang="ru-RU" sz="1600" dirty="0" err="1"/>
              <a:t>Хлорамфеникол</a:t>
            </a:r>
            <a:r>
              <a:rPr lang="ru-RU" sz="1600" dirty="0"/>
              <a:t> </a:t>
            </a:r>
            <a:r>
              <a:rPr lang="en-US" sz="1600" dirty="0"/>
              <a:t>(</a:t>
            </a:r>
            <a:r>
              <a:rPr lang="ru-RU" sz="1600" dirty="0"/>
              <a:t>У</a:t>
            </a:r>
            <a:r>
              <a:rPr lang="en-US" sz="1600" dirty="0"/>
              <a:t>)</a:t>
            </a:r>
            <a:r>
              <a:rPr lang="ru-RU" sz="1600" dirty="0"/>
              <a:t>+ Ампициллин (У</a:t>
            </a:r>
            <a:r>
              <a:rPr lang="en-US" sz="1600" dirty="0"/>
              <a:t>, </a:t>
            </a:r>
            <a:r>
              <a:rPr lang="ru-RU" sz="1600" dirty="0"/>
              <a:t>синтез клеточной стенки) (1</a:t>
            </a:r>
            <a:r>
              <a:rPr lang="en-US" sz="1600" dirty="0"/>
              <a:t> </a:t>
            </a:r>
            <a:r>
              <a:rPr lang="en-US" sz="1600" dirty="0" err="1"/>
              <a:t>mM</a:t>
            </a:r>
            <a:r>
              <a:rPr lang="ru-RU" sz="1600" dirty="0"/>
              <a:t>)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2 – </a:t>
            </a:r>
            <a:r>
              <a:rPr lang="ru-RU" sz="1600" dirty="0"/>
              <a:t>Ампициллин (У</a:t>
            </a:r>
            <a:r>
              <a:rPr lang="en-US" sz="1600" dirty="0"/>
              <a:t>, </a:t>
            </a:r>
            <a:r>
              <a:rPr lang="ru-RU" sz="1600" dirty="0"/>
              <a:t>синтез клеточной стенки)(1</a:t>
            </a:r>
            <a:r>
              <a:rPr lang="en-US" sz="1600" dirty="0"/>
              <a:t> </a:t>
            </a:r>
            <a:r>
              <a:rPr lang="en-US" sz="1600" dirty="0" err="1"/>
              <a:t>mM</a:t>
            </a:r>
            <a:r>
              <a:rPr lang="ru-RU" sz="1600" dirty="0"/>
              <a:t>)</a:t>
            </a:r>
            <a:endParaRPr lang="en-US" sz="1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9349" y="1484784"/>
          <a:ext cx="5568619" cy="1661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sz="1500" dirty="0"/>
                        <a:t>Минимальная бактерицидная концентрация разведения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 </a:t>
                      </a:r>
                      <a:r>
                        <a:rPr lang="ru-RU" sz="1500" dirty="0"/>
                        <a:t>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</a:t>
                      </a:r>
                      <a:r>
                        <a:rPr lang="en-US" sz="1500" baseline="0" dirty="0"/>
                        <a:t> </a:t>
                      </a:r>
                      <a:r>
                        <a:rPr lang="ru-RU" sz="1500" dirty="0"/>
                        <a:t>группа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AV (-)</a:t>
                      </a:r>
                      <a:endParaRPr lang="ru-R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</a:t>
                      </a:r>
                      <a:endParaRPr lang="ru-RU" sz="15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AV (+)</a:t>
                      </a:r>
                      <a:endParaRPr lang="ru-R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1:</a:t>
                      </a:r>
                      <a:r>
                        <a:rPr lang="en-US" sz="1500" dirty="0"/>
                        <a:t>512</a:t>
                      </a:r>
                      <a:endParaRPr lang="ru-R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1:1</a:t>
                      </a:r>
                      <a:endParaRPr lang="ru-RU" sz="15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99723" y="3861049"/>
            <a:ext cx="63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 (-)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27648" y="4509121"/>
            <a:ext cx="6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 (+)</a:t>
            </a:r>
            <a:endParaRPr lang="ru-RU" sz="1400" dirty="0"/>
          </a:p>
        </p:txBody>
      </p:sp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3717033"/>
            <a:ext cx="4128459" cy="29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1600" y="3429000"/>
            <a:ext cx="881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</a:t>
            </a:r>
            <a:r>
              <a:rPr lang="ru-RU" sz="1400" dirty="0"/>
              <a:t>группа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2800" y="3429000"/>
            <a:ext cx="881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</a:t>
            </a:r>
            <a:r>
              <a:rPr lang="ru-RU" sz="1400" dirty="0"/>
              <a:t>группа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21091" y="304800"/>
            <a:ext cx="9985109" cy="453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ACINETOBACTER BAUMANII ATCC 1790 (1/5 MBC AV, ½ MBC AV)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072331" y="1772816"/>
          <a:ext cx="2784310" cy="48375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4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ячейки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Разведение АБ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1:32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1:64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1:128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1:256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1:512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1:1024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1:2048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1:4096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1:8192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1:16384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1:32768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19800" y="3124200"/>
            <a:ext cx="1355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AV 1/5 MBC </a:t>
            </a:r>
            <a:endParaRPr lang="ru-RU" sz="1600" dirty="0"/>
          </a:p>
        </p:txBody>
      </p:sp>
      <p:pic>
        <p:nvPicPr>
          <p:cNvPr id="17" name="Рисунок 16" descr="C:\Users\s_kenesheva\Downloads\dif kind of work\Результаты АА на ФС с антибиотиками\A.baumannii 1790, ФС-1, вариации дробных МБК\A.baumannii 1790, ФС-1, одна вторая МБК\IV,IVK.jpg"/>
          <p:cNvPicPr/>
          <p:nvPr/>
        </p:nvPicPr>
        <p:blipFill>
          <a:blip r:embed="rId3" cstate="print"/>
          <a:srcRect r="1875" b="49040"/>
          <a:stretch>
            <a:fillRect/>
          </a:stretch>
        </p:blipFill>
        <p:spPr bwMode="auto">
          <a:xfrm>
            <a:off x="335362" y="5301208"/>
            <a:ext cx="1632181" cy="12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s_kenesheva\Downloads\dif kind of work\Результаты АА на ФС с антибиотиками\A.baumannii 1790, ФС-1, вариации дробных МБК\A.baumannii 1790, ФС-1, одна вторая МБК\IV,IVK.jpg"/>
          <p:cNvPicPr/>
          <p:nvPr/>
        </p:nvPicPr>
        <p:blipFill>
          <a:blip r:embed="rId4" cstate="print"/>
          <a:srcRect l="2357" t="50960"/>
          <a:stretch>
            <a:fillRect/>
          </a:stretch>
        </p:blipFill>
        <p:spPr bwMode="auto">
          <a:xfrm>
            <a:off x="2159563" y="5301209"/>
            <a:ext cx="1739140" cy="123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4175787" y="4149080"/>
            <a:ext cx="480053" cy="4320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371600" y="4648200"/>
            <a:ext cx="1355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AV 1/2 MBC </a:t>
            </a:r>
            <a:endParaRPr lang="ru-RU" sz="1600" dirty="0"/>
          </a:p>
        </p:txBody>
      </p:sp>
      <p:cxnSp>
        <p:nvCxnSpPr>
          <p:cNvPr id="24" name="Прямая со стрелкой 23"/>
          <p:cNvCxnSpPr>
            <a:stCxn id="12" idx="2"/>
          </p:cNvCxnSpPr>
          <p:nvPr/>
        </p:nvCxnSpPr>
        <p:spPr>
          <a:xfrm rot="16200000" flipH="1">
            <a:off x="3492635" y="4594055"/>
            <a:ext cx="844350" cy="129003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2"/>
          </p:cNvCxnSpPr>
          <p:nvPr/>
        </p:nvCxnSpPr>
        <p:spPr>
          <a:xfrm rot="5400000">
            <a:off x="2496529" y="4383928"/>
            <a:ext cx="340295" cy="120623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73B5-40EF-47AE-8326-5AE3DAE7F33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5832" t="68391" r="28297" b="4240"/>
          <a:stretch>
            <a:fillRect/>
          </a:stretch>
        </p:blipFill>
        <p:spPr bwMode="auto">
          <a:xfrm>
            <a:off x="6324600" y="2895600"/>
            <a:ext cx="553449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84" y="1295400"/>
            <a:ext cx="5125316" cy="238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25175" y="533400"/>
            <a:ext cx="8362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latin typeface="+mn-lt"/>
              </a:rPr>
              <a:t>МЕХАНИЗ АНТИБАКТЕРИАЛЬНОГО ДЕЙСТВИЯ ПРЕПАРАТА «АРИВИР»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3652897"/>
            <a:ext cx="579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Распределении параметра QV сайтов m6A вдоль хромосомы. В группе NC, сайты с высоким значением параметра QV располагались вблизи точки репликации, и постепенно снижались в направлении к точке </a:t>
            </a:r>
            <a:r>
              <a:rPr lang="ru-RU" sz="1600" b="1" dirty="0" err="1"/>
              <a:t>терминации</a:t>
            </a:r>
            <a:r>
              <a:rPr lang="ru-RU" sz="1600" b="1" dirty="0"/>
              <a:t> репликации. Значения </a:t>
            </a:r>
            <a:r>
              <a:rPr lang="en-US" sz="1600" b="1" dirty="0"/>
              <a:t>QV</a:t>
            </a:r>
            <a:r>
              <a:rPr lang="ru-RU" sz="1600" b="1" dirty="0"/>
              <a:t> сайтов </a:t>
            </a:r>
            <a:r>
              <a:rPr lang="ru-RU" sz="1600" b="1" dirty="0" err="1"/>
              <a:t>метилирования</a:t>
            </a:r>
            <a:r>
              <a:rPr lang="ru-RU" sz="1600" b="1" dirty="0"/>
              <a:t> m6A в экспериментальной культуре носило иной характер и было более размытым на всем протяжении хромосомы.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2064603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Вулканическая диаграмма распределения </a:t>
            </a:r>
            <a:r>
              <a:rPr lang="ru-RU" sz="1600" b="1" dirty="0" err="1"/>
              <a:t>экспрессированных</a:t>
            </a:r>
            <a:r>
              <a:rPr lang="ru-RU" sz="1600" b="1" dirty="0"/>
              <a:t> генов. Изучена экспрессия генов под действием препарата «</a:t>
            </a:r>
            <a:r>
              <a:rPr lang="ru-RU" sz="1600" b="1" dirty="0" err="1"/>
              <a:t>Аривир</a:t>
            </a:r>
            <a:r>
              <a:rPr lang="ru-RU" sz="1600" b="1" dirty="0"/>
              <a:t>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2020669"/>
          <a:ext cx="6629400" cy="1828799"/>
        </p:xfrm>
        <a:graphic>
          <a:graphicData uri="http://schemas.openxmlformats.org/drawingml/2006/table">
            <a:tbl>
              <a:tblPr/>
              <a:tblGrid>
                <a:gridCol w="2991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2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Препараты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Байтрил+</a:t>
                      </a:r>
                      <a:b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Байтрил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животных, голов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Выздоровело, голов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249 (82,4)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322 (91,0)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 (100)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 лечения,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Осталось больных, голов(%)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(11,6)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(6,2)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Пало, голов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(6,0)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(2,8)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3926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ЭФФЕКТИВНОСТЬ «АРИВИРА» ПРИ САЛЬМОНЕЛЛЕЗЕ У ПОРОСЯТ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494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Падеж поросят при применении препарат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», по сравнению с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Байтрилом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снижался с в 2,1 раза. При комбинированном лечении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Байтрилом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Аривиром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достигается 100%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излечиваемость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поросят. </a:t>
            </a:r>
          </a:p>
        </p:txBody>
      </p:sp>
      <p:pic>
        <p:nvPicPr>
          <p:cNvPr id="6" name="Picture 1" descr="H:\Documents and Settings\Sysadmin\Рабочий стол\презентация вет.препараты\Свинки\Свинки 120619\1\IMG_8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173069"/>
            <a:ext cx="2285997" cy="1524000"/>
          </a:xfrm>
          <a:prstGeom prst="rect">
            <a:avLst/>
          </a:prstGeom>
          <a:noFill/>
        </p:spPr>
      </p:pic>
      <p:pic>
        <p:nvPicPr>
          <p:cNvPr id="7" name="Picture 2" descr="H:\Documents and Settings\Sysadmin\Рабочий стол\презентация вет.препараты\Свинки\Свинки 120619\2\IMG_8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0" y="2173069"/>
            <a:ext cx="2286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7"/>
          <p:cNvSpPr txBox="1">
            <a:spLocks noChangeArrowheads="1"/>
          </p:cNvSpPr>
          <p:nvPr/>
        </p:nvSpPr>
        <p:spPr bwMode="auto">
          <a:xfrm>
            <a:off x="3048000" y="2286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tx2"/>
                </a:solidFill>
                <a:cs typeface="Times New Roman" pitchFamily="18" charset="0"/>
              </a:rPr>
              <a:t>ПРОТИВОВИРУСНАЯ АКТИВНОСТЬ ПРЕПАРАТА </a:t>
            </a:r>
          </a:p>
          <a:p>
            <a:pPr algn="ctr" eaLnBrk="0" hangingPunct="0"/>
            <a:r>
              <a:rPr lang="ru-RU" b="1" dirty="0">
                <a:solidFill>
                  <a:schemeClr val="tx2"/>
                </a:solidFill>
                <a:cs typeface="Times New Roman" pitchFamily="18" charset="0"/>
              </a:rPr>
              <a:t>«АРИВИР» </a:t>
            </a:r>
            <a:r>
              <a:rPr lang="en-US" b="1" i="1" dirty="0">
                <a:solidFill>
                  <a:schemeClr val="tx2"/>
                </a:solidFill>
                <a:cs typeface="Times New Roman" pitchFamily="18" charset="0"/>
              </a:rPr>
              <a:t>IN VITRO</a:t>
            </a:r>
            <a:endParaRPr lang="ru-RU" i="1" dirty="0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533400" y="1143000"/>
            <a:ext cx="1112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В опытах на клеточных культурах изучалось противовирусное действие испытуемого лекарственного средства «</a:t>
            </a:r>
            <a:r>
              <a:rPr lang="ru-RU" sz="1200" b="1" dirty="0" err="1">
                <a:solidFill>
                  <a:schemeClr val="tx2"/>
                </a:solidFill>
                <a:cs typeface="Times New Roman" pitchFamily="18" charset="0"/>
              </a:rPr>
              <a:t>Аривир</a:t>
            </a:r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» по отношению к вирусам гриппа, </a:t>
            </a:r>
            <a:r>
              <a:rPr lang="ru-RU" sz="1200" b="1" dirty="0" err="1">
                <a:solidFill>
                  <a:schemeClr val="tx2"/>
                </a:solidFill>
                <a:cs typeface="Times New Roman" pitchFamily="18" charset="0"/>
              </a:rPr>
              <a:t>парагриппа</a:t>
            </a:r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, полиомиелита, болезни Ньюкасла, птичьего гриппа. Клеточные культуры заражали вирусами. В контор </a:t>
            </a:r>
            <a:r>
              <a:rPr lang="ru-RU" sz="1200" b="1" dirty="0" err="1">
                <a:solidFill>
                  <a:schemeClr val="tx2"/>
                </a:solidFill>
                <a:cs typeface="Times New Roman" pitchFamily="18" charset="0"/>
              </a:rPr>
              <a:t>ле</a:t>
            </a:r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 клетки культур погибали (фото 1, белые зоны), в опыте препарат вносили в состав агарового покрытия в различных концентрациях – 1:10- 1:100. После гибели вируса в опыте сами клетки клеточных культур сохраняли свою жизнеспособность (фото 2).</a:t>
            </a:r>
            <a:endParaRPr lang="ru-RU" sz="1200" b="1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219200" y="2224088"/>
          <a:ext cx="3657600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740264" imgH="1405131" progId="">
                  <p:embed/>
                </p:oleObj>
              </mc:Choice>
              <mc:Fallback>
                <p:oleObj r:id="rId3" imgW="1740264" imgH="140513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4088"/>
                        <a:ext cx="3657600" cy="29575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676525" y="4876800"/>
            <a:ext cx="90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        </a:t>
            </a:r>
            <a:endParaRPr lang="ru-RU" sz="700" dirty="0">
              <a:solidFill>
                <a:schemeClr val="tx2"/>
              </a:solidFill>
            </a:endParaRPr>
          </a:p>
          <a:p>
            <a:pPr eaLnBrk="0" hangingPunct="0"/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  </a:t>
            </a:r>
            <a:endParaRPr lang="ru-RU" sz="700" dirty="0">
              <a:solidFill>
                <a:schemeClr val="tx2"/>
              </a:solidFill>
            </a:endParaRPr>
          </a:p>
          <a:p>
            <a:pPr eaLnBrk="0" hangingPunct="0"/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Фото 1</a:t>
            </a:r>
            <a:r>
              <a:rPr lang="ru-RU" sz="1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700" dirty="0">
              <a:solidFill>
                <a:schemeClr val="tx2"/>
              </a:solidFill>
            </a:endParaRPr>
          </a:p>
          <a:p>
            <a:pPr eaLnBrk="0" hangingPunct="0"/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027" name="Object 4"/>
          <p:cNvGraphicFramePr>
            <a:graphicFrameLocks/>
          </p:cNvGraphicFramePr>
          <p:nvPr/>
        </p:nvGraphicFramePr>
        <p:xfrm>
          <a:off x="6248400" y="2222500"/>
          <a:ext cx="36576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661305" imgH="776913" progId="">
                  <p:embed/>
                </p:oleObj>
              </mc:Choice>
              <mc:Fallback>
                <p:oleObj r:id="rId5" imgW="661305" imgH="776913" progId="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22500"/>
                        <a:ext cx="3657600" cy="2959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5897563" y="5178425"/>
            <a:ext cx="4770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200" b="1">
                <a:solidFill>
                  <a:schemeClr val="tx2"/>
                </a:solidFill>
                <a:cs typeface="Times New Roman" pitchFamily="18" charset="0"/>
              </a:rPr>
              <a:t>Фото 2 Клеточные культуры после обработки  «Аривиром».</a:t>
            </a:r>
            <a:endParaRPr lang="en-US" sz="1200" b="1">
              <a:solidFill>
                <a:schemeClr val="tx2"/>
              </a:solidFill>
              <a:cs typeface="Times New Roman" pitchFamily="18" charset="0"/>
            </a:endParaRPr>
          </a:p>
          <a:p>
            <a:pPr algn="ctr" eaLnBrk="0" hangingPunct="0"/>
            <a:r>
              <a:rPr lang="ru-RU" sz="1200" b="1">
                <a:solidFill>
                  <a:schemeClr val="tx2"/>
                </a:solidFill>
                <a:cs typeface="Times New Roman" pitchFamily="18" charset="0"/>
              </a:rPr>
              <a:t> Препарат вносили в состав агарового покрытия (1:80);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250825" y="3997325"/>
            <a:ext cx="5235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 dirty="0"/>
              <a:t> Эффективность применения «</a:t>
            </a:r>
            <a:r>
              <a:rPr lang="ru-RU" sz="1200" b="1" dirty="0" err="1"/>
              <a:t>Аривира</a:t>
            </a:r>
            <a:r>
              <a:rPr lang="ru-RU" sz="1200" b="1" dirty="0"/>
              <a:t>» для профилактики </a:t>
            </a:r>
            <a:r>
              <a:rPr lang="ru-RU" sz="1200" b="1" dirty="0" err="1"/>
              <a:t>цирковирус-ассоциированном</a:t>
            </a:r>
            <a:r>
              <a:rPr lang="ru-RU" sz="1200" b="1" dirty="0"/>
              <a:t> заболевании свиней (</a:t>
            </a:r>
            <a:r>
              <a:rPr lang="en-US" sz="1200" b="1" dirty="0" err="1"/>
              <a:t>Postweaning</a:t>
            </a:r>
            <a:r>
              <a:rPr lang="en-US" sz="1200" b="1" dirty="0"/>
              <a:t> </a:t>
            </a:r>
            <a:r>
              <a:rPr lang="en-US" sz="1200" b="1" dirty="0" err="1"/>
              <a:t>Multisystemic</a:t>
            </a:r>
            <a:r>
              <a:rPr lang="en-US" sz="1200" b="1" dirty="0"/>
              <a:t> Wasting Syndrome</a:t>
            </a:r>
            <a:r>
              <a:rPr lang="ru-RU" sz="1200" b="1" dirty="0"/>
              <a:t>)</a:t>
            </a:r>
          </a:p>
        </p:txBody>
      </p:sp>
      <p:graphicFrame>
        <p:nvGraphicFramePr>
          <p:cNvPr id="28723" name="Group 51"/>
          <p:cNvGraphicFramePr>
            <a:graphicFrameLocks noGrp="1"/>
          </p:cNvGraphicFramePr>
          <p:nvPr/>
        </p:nvGraphicFramePr>
        <p:xfrm>
          <a:off x="250825" y="1222375"/>
          <a:ext cx="5264150" cy="2697164"/>
        </p:xfrm>
        <a:graphic>
          <a:graphicData uri="http://schemas.openxmlformats.org/drawingml/2006/table">
            <a:tbl>
              <a:tblPr/>
              <a:tblGrid>
                <a:gridCol w="113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Номер группы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животных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Сохранность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%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 сутки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сутки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сутки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опыт,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контроль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90,9,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опыт,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контроль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293,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90,2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опыт,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413,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90,6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70,0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797675" y="1222375"/>
            <a:ext cx="4843463" cy="2700338"/>
            <a:chOff x="-2333" y="112"/>
            <a:chExt cx="3942" cy="2674"/>
          </a:xfrm>
        </p:grpSpPr>
        <p:pic>
          <p:nvPicPr>
            <p:cNvPr id="30762" name="Picture 44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30000"/>
            </a:blip>
            <a:srcRect/>
            <a:stretch>
              <a:fillRect/>
            </a:stretch>
          </p:blipFill>
          <p:spPr bwMode="auto">
            <a:xfrm>
              <a:off x="-2333" y="112"/>
              <a:ext cx="1848" cy="12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30763" name="Picture 45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12000"/>
            </a:blip>
            <a:srcRect/>
            <a:stretch>
              <a:fillRect/>
            </a:stretch>
          </p:blipFill>
          <p:spPr bwMode="auto">
            <a:xfrm>
              <a:off x="-352" y="121"/>
              <a:ext cx="1943" cy="128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30764" name="Picture 46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-2324" y="1484"/>
              <a:ext cx="1858" cy="13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2" name="Picture 47"/>
            <p:cNvPicPr>
              <a:picLocks noChangeAspect="1" noChangeArrowheads="1"/>
            </p:cNvPicPr>
            <p:nvPr/>
          </p:nvPicPr>
          <p:blipFill>
            <a:blip r:embed="rId5" cstate="print">
              <a:lum bright="30000" contrast="12000"/>
            </a:blip>
            <a:srcRect/>
            <a:stretch>
              <a:fillRect/>
            </a:stretch>
          </p:blipFill>
          <p:spPr bwMode="auto">
            <a:xfrm>
              <a:off x="-332" y="1483"/>
              <a:ext cx="1941" cy="130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29734" name="Text Box 48"/>
          <p:cNvSpPr txBox="1">
            <a:spLocks noChangeArrowheads="1"/>
          </p:cNvSpPr>
          <p:nvPr/>
        </p:nvSpPr>
        <p:spPr bwMode="auto">
          <a:xfrm>
            <a:off x="6219825" y="1698625"/>
            <a:ext cx="471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до</a:t>
            </a:r>
          </a:p>
        </p:txBody>
      </p:sp>
      <p:sp>
        <p:nvSpPr>
          <p:cNvPr id="29735" name="Text Box 49"/>
          <p:cNvSpPr txBox="1">
            <a:spLocks noChangeArrowheads="1"/>
          </p:cNvSpPr>
          <p:nvPr/>
        </p:nvSpPr>
        <p:spPr bwMode="auto">
          <a:xfrm>
            <a:off x="5935663" y="3036888"/>
            <a:ext cx="862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после</a:t>
            </a:r>
          </a:p>
        </p:txBody>
      </p:sp>
      <p:sp>
        <p:nvSpPr>
          <p:cNvPr id="29736" name="Text Box 10"/>
          <p:cNvSpPr txBox="1">
            <a:spLocks noChangeArrowheads="1"/>
          </p:cNvSpPr>
          <p:nvPr/>
        </p:nvSpPr>
        <p:spPr bwMode="auto">
          <a:xfrm>
            <a:off x="250825" y="4876800"/>
            <a:ext cx="1163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b="1" dirty="0"/>
              <a:t>Эффективность применения «</a:t>
            </a:r>
            <a:r>
              <a:rPr lang="ru-RU" sz="1400" b="1" dirty="0" err="1"/>
              <a:t>Аривира</a:t>
            </a:r>
            <a:r>
              <a:rPr lang="ru-RU" sz="1400" b="1" dirty="0"/>
              <a:t>» в производственных условиях, для лечения </a:t>
            </a:r>
            <a:r>
              <a:rPr lang="ru-RU" sz="1400" b="1" dirty="0" err="1"/>
              <a:t>цирковирус-ассоциированном</a:t>
            </a:r>
            <a:r>
              <a:rPr lang="ru-RU" sz="1400" b="1" dirty="0"/>
              <a:t> заболевании свиней (</a:t>
            </a:r>
            <a:r>
              <a:rPr lang="en-US" sz="1400" b="1" dirty="0" err="1"/>
              <a:t>Postweaning</a:t>
            </a:r>
            <a:r>
              <a:rPr lang="en-US" sz="1400" b="1" dirty="0"/>
              <a:t> </a:t>
            </a:r>
            <a:r>
              <a:rPr lang="en-US" sz="1400" b="1" dirty="0" err="1"/>
              <a:t>Multisystemic</a:t>
            </a:r>
            <a:r>
              <a:rPr lang="en-US" sz="1400" b="1" dirty="0"/>
              <a:t> Wasting Syndrome</a:t>
            </a:r>
            <a:r>
              <a:rPr lang="ru-RU" sz="1400" b="1" dirty="0"/>
              <a:t>) составляет свыше 90 %. </a:t>
            </a:r>
          </a:p>
        </p:txBody>
      </p:sp>
      <p:sp>
        <p:nvSpPr>
          <p:cNvPr id="30765" name="Text Box 51"/>
          <p:cNvSpPr txBox="1">
            <a:spLocks noChangeArrowheads="1"/>
          </p:cNvSpPr>
          <p:nvPr/>
        </p:nvSpPr>
        <p:spPr bwMode="auto">
          <a:xfrm>
            <a:off x="7412134" y="4038600"/>
            <a:ext cx="3332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latin typeface="+mn-lt"/>
              </a:rPr>
              <a:t> Эффективность применения «</a:t>
            </a:r>
            <a:r>
              <a:rPr lang="ru-RU" sz="1200" b="1" dirty="0" err="1">
                <a:latin typeface="+mn-lt"/>
              </a:rPr>
              <a:t>Аривира</a:t>
            </a:r>
            <a:r>
              <a:rPr lang="ru-RU" sz="1200" b="1" dirty="0">
                <a:latin typeface="+mn-lt"/>
              </a:rPr>
              <a:t>»</a:t>
            </a:r>
          </a:p>
        </p:txBody>
      </p:sp>
      <p:sp>
        <p:nvSpPr>
          <p:cNvPr id="29738" name="Rectangle 4"/>
          <p:cNvSpPr>
            <a:spLocks noChangeArrowheads="1"/>
          </p:cNvSpPr>
          <p:nvPr/>
        </p:nvSpPr>
        <p:spPr bwMode="auto">
          <a:xfrm>
            <a:off x="1828800" y="392112"/>
            <a:ext cx="952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dirty="0">
                <a:solidFill>
                  <a:schemeClr val="tx2"/>
                </a:solidFill>
              </a:rPr>
              <a:t>ЭФФЕКТИВНОСТЬ «АРИВИРА» ДЛЯ ЛЕЧЕНИЯ </a:t>
            </a:r>
            <a:r>
              <a:rPr lang="en-US" b="1" dirty="0">
                <a:solidFill>
                  <a:schemeClr val="tx2"/>
                </a:solidFill>
              </a:rPr>
              <a:t>PHWS.</a:t>
            </a:r>
          </a:p>
          <a:p>
            <a:pPr algn="ctr" eaLnBrk="0" hangingPunct="0"/>
            <a:r>
              <a:rPr lang="ru-RU" b="1" dirty="0">
                <a:solidFill>
                  <a:schemeClr val="tx2"/>
                </a:solidFill>
              </a:rPr>
              <a:t>В/В  ВВЕДЕНИЕ 1 РАЗ В СУТКИ В ДОЗЕ 0,1 МЛ/КГ В ТЕЧЕНИЕ 3-5 ДНЕЙ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7392</TotalTime>
  <Words>1648</Words>
  <Application>Microsoft Office PowerPoint</Application>
  <PresentationFormat>Широкоэкранный</PresentationFormat>
  <Paragraphs>494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Batang</vt:lpstr>
      <vt:lpstr>Arial</vt:lpstr>
      <vt:lpstr>Calibri</vt:lpstr>
      <vt:lpstr>Tahoma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ACINETOBACTER BAUMANII ATCC 1790 (1/5 MBC AV, ½ MBC AV)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Архат Курманбеков</dc:creator>
  <cp:lastModifiedBy>user</cp:lastModifiedBy>
  <cp:revision>870</cp:revision>
  <cp:lastPrinted>1601-01-01T00:00:00Z</cp:lastPrinted>
  <dcterms:created xsi:type="dcterms:W3CDTF">1601-01-01T00:00:00Z</dcterms:created>
  <dcterms:modified xsi:type="dcterms:W3CDTF">2024-03-29T12:00:52Z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