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36" r:id="rId2"/>
    <p:sldId id="337" r:id="rId3"/>
    <p:sldId id="315" r:id="rId4"/>
    <p:sldId id="338" r:id="rId5"/>
    <p:sldId id="351" r:id="rId6"/>
    <p:sldId id="342" r:id="rId7"/>
    <p:sldId id="343" r:id="rId8"/>
    <p:sldId id="339" r:id="rId9"/>
    <p:sldId id="347" r:id="rId10"/>
    <p:sldId id="344" r:id="rId11"/>
    <p:sldId id="341" r:id="rId12"/>
    <p:sldId id="352" r:id="rId13"/>
    <p:sldId id="348" r:id="rId14"/>
    <p:sldId id="349" r:id="rId15"/>
    <p:sldId id="350" r:id="rId16"/>
    <p:sldId id="345" r:id="rId17"/>
    <p:sldId id="346" r:id="rId18"/>
  </p:sldIdLst>
  <p:sldSz cx="12192000" cy="6858000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95349" autoAdjust="0"/>
  </p:normalViewPr>
  <p:slideViewPr>
    <p:cSldViewPr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110" tIns="45554" rIns="91110" bIns="45554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110" tIns="45554" rIns="91110" bIns="45554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0959AC-B300-45A3-9F19-7F4E1E07B175}" type="datetimeFigureOut">
              <a:rPr lang="ru-RU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0" tIns="45554" rIns="91110" bIns="4555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110" tIns="45554" rIns="91110" bIns="45554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110" tIns="45554" rIns="91110" bIns="45554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110" tIns="45554" rIns="91110" bIns="455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F53A95-6EAD-4541-A628-14994460DF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6C65-63AC-4EF3-BB05-2718D39F10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26963-E571-4926-8579-80EFE7C17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90D7-71E1-456C-BC31-31D60BD218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D302-C8D1-482A-9809-C0FFD6FE8E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53848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D569-3078-41ED-B6B9-6C82A0A062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CDFBC-64AB-40A6-A36A-95143B574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173B5-40EF-47AE-8326-5AE3DAE7F3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68889-391B-4C52-A3D1-8C70B1C181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F9D5-FA51-4361-BD6E-78F5396C1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4126-EC4C-4AA9-8CA3-799DFFBDAE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1DA9F-76F8-49C5-920A-6FDDFF533F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58F0-D8A4-4A6A-BD68-2554018E44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4149-88AE-4E3E-BBDF-D8AC7D7221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76E2-16D9-42D6-AF1D-FA39DE165D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FE9038-0C39-401D-BB73-04EE0601D3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F88A4E-99C2-48D9-AC1D-615A9772D586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914400" y="2286000"/>
            <a:ext cx="1075142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ВЕТЕРИНАРНЫЙ ПРЕПАРАТ И КОРМОВАЯ ДОБАВКА ДЛЯ ПРОФИЛАКТИКИ И ЛЕЧЕНИЯ ВИРУСНЫХ И БАКТЕРИАЛЬНЫХ ИНФЕКЦИЙ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ru-RU" sz="2000" b="1" dirty="0"/>
              <a:t>АЛМАС ОКАСОВ, </a:t>
            </a:r>
            <a:r>
              <a:rPr lang="en-US" sz="2000" b="1" dirty="0"/>
              <a:t>PHD</a:t>
            </a:r>
            <a:r>
              <a:rPr lang="ru-RU" sz="2000" b="1" dirty="0"/>
              <a:t>, ВЕДУЩИЙ НАУЧНЫЙ СОТРУДНИК</a:t>
            </a:r>
          </a:p>
          <a:p>
            <a:pPr algn="ctr"/>
            <a:r>
              <a:rPr lang="ru-RU" sz="2000" b="1" dirty="0"/>
              <a:t>ТОО «КАЗФАРМАКОМ», Г. АЛМАТЫ, РЕСПУБЛИКА КАЗАХСТАН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4"/>
          <p:cNvSpPr txBox="1">
            <a:spLocks noChangeArrowheads="1"/>
          </p:cNvSpPr>
          <p:nvPr/>
        </p:nvSpPr>
        <p:spPr bwMode="auto">
          <a:xfrm>
            <a:off x="1781175" y="280988"/>
            <a:ext cx="10247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ЭФФЕКТИВНОСТЬ ДЕЙСТВИЯ ПРЕПАРАТА «АРИВИР» ПРИ БАКТЕРИАЛЬНЫХ ЗАБОЛЕВАНИЯХ СЕЛЬСКОХОЗЯЙСТВЕННЫХ ЖИВОТНЫХ И ПТИЦ</a:t>
            </a:r>
          </a:p>
        </p:txBody>
      </p:sp>
      <p:sp>
        <p:nvSpPr>
          <p:cNvPr id="18503" name="Text Box 133"/>
          <p:cNvSpPr txBox="1">
            <a:spLocks noChangeArrowheads="1"/>
          </p:cNvSpPr>
          <p:nvPr/>
        </p:nvSpPr>
        <p:spPr bwMode="auto">
          <a:xfrm>
            <a:off x="2478088" y="57467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3600">
              <a:latin typeface="Tahoma" pitchFamily="34" charset="0"/>
            </a:endParaRPr>
          </a:p>
        </p:txBody>
      </p:sp>
      <p:sp>
        <p:nvSpPr>
          <p:cNvPr id="18504" name="Text Box 134"/>
          <p:cNvSpPr txBox="1">
            <a:spLocks noChangeArrowheads="1"/>
          </p:cNvSpPr>
          <p:nvPr/>
        </p:nvSpPr>
        <p:spPr bwMode="auto">
          <a:xfrm>
            <a:off x="457200" y="4800600"/>
            <a:ext cx="11571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 dirty="0"/>
              <a:t>Из таблицы  видно, что применение «</a:t>
            </a:r>
            <a:r>
              <a:rPr lang="ru-RU" sz="1400" b="1" dirty="0" err="1"/>
              <a:t>Аривир</a:t>
            </a:r>
            <a:r>
              <a:rPr lang="ru-RU" sz="1400" b="1" dirty="0"/>
              <a:t>» при бактериальных инфекциях резко снижает гибель животных и птиц по сравнению с традиционной терапией антибиотиками (контроль).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81200" y="1295400"/>
          <a:ext cx="8458199" cy="3210497"/>
        </p:xfrm>
        <a:graphic>
          <a:graphicData uri="http://schemas.openxmlformats.org/drawingml/2006/table">
            <a:tbl>
              <a:tblPr/>
              <a:tblGrid>
                <a:gridCol w="1478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1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 животного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Заболевание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Способ введения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Препарат</a:t>
                      </a:r>
                      <a:endParaRPr lang="ru-RU" sz="12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aseline="-2500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 (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голов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 срок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 лечения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     (сут)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aseline="-25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     (%)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aseline="-2500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Утки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Пастереллез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в/м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Куры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Сальмонеллез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п/к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Кролики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Стрептококкоз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в/в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Свиньи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Диплококкоз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в/м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Свиньи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Бруцеллез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в/м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Овцы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Анаэробная дизентерия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в/м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Овцы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Сальмонеллез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в/в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Крупный рогатый скот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Пневмония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в/м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Крупный рогатый скот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Бруцеллез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в/м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indent="37846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Примечания -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– общее число особей; 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– количество выздоровевших особей;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– количество павших особей; в/м – внутримышечно;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/к – подкожно; в/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- внутривенно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828800" y="152400"/>
            <a:ext cx="1020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/>
              <a:t>ЭФФЕКТИВНОСТЬ ДЕЙСТВИЯ ПРЕПАРАТА «АРИВИР» ПРИ ЗАБОЛЕВАНИЯХ СЕЛЬСКОХОЗЯЙСТВЕННЫХ ЖИВОТНЫХ И ПТИЦ ВИРУСНОЙ ПРИРОДЫ В ПРОИЗВОДСТВЕННЫХ УСЛОВИЯХ</a:t>
            </a:r>
          </a:p>
        </p:txBody>
      </p:sp>
      <p:sp>
        <p:nvSpPr>
          <p:cNvPr id="21507" name="Text Box 179"/>
          <p:cNvSpPr txBox="1">
            <a:spLocks noChangeArrowheads="1"/>
          </p:cNvSpPr>
          <p:nvPr/>
        </p:nvSpPr>
        <p:spPr bwMode="auto">
          <a:xfrm>
            <a:off x="457200" y="5525869"/>
            <a:ext cx="11476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200" b="1" dirty="0">
                <a:solidFill>
                  <a:srgbClr val="000000"/>
                </a:solidFill>
              </a:rPr>
              <a:t>Из данных таблиц следует, что препарат является противовирусным средством широкого спектра действия, поражающим как ДНК-содержащие, так и РНК-содержащие вирусы. Применение «</a:t>
            </a:r>
            <a:r>
              <a:rPr lang="ru-RU" altLang="ru-RU" sz="1200" b="1" dirty="0" err="1">
                <a:solidFill>
                  <a:srgbClr val="000000"/>
                </a:solidFill>
              </a:rPr>
              <a:t>Аривир</a:t>
            </a:r>
            <a:r>
              <a:rPr lang="ru-RU" altLang="ru-RU" sz="1200" b="1" dirty="0">
                <a:solidFill>
                  <a:srgbClr val="000000"/>
                </a:solidFill>
              </a:rPr>
              <a:t>» при вирусных инфекциях резко снижает гибель животных и птиц в ходе его краткосрочного применения.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13000" y="822325"/>
          <a:ext cx="8026400" cy="4664075"/>
        </p:xfrm>
        <a:graphic>
          <a:graphicData uri="http://schemas.openxmlformats.org/drawingml/2006/table">
            <a:tbl>
              <a:tblPr/>
              <a:tblGrid>
                <a:gridCol w="127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5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животного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Заболевание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Возбудитель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введения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лечения (сут)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(%)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 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семейство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ДНК-содержащие вирусы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Болезнь   Ауески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Herpetoviridae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HerpesvirusSuis 1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Инфекционный 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ринотрахеит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Herpetoviridae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Herpesvirusbovis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Куры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Инфекционный ларинготрахеит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Herpetoviridae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Herpesvirusgalli 1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Овцы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Оспа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Poxviridae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Capripox</a:t>
                      </a:r>
                      <a:r>
                        <a:rPr kumimoji="0" lang="ru-RU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virus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Овцы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Эктима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Poxviridae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Parapox-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virus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1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РНК-содержащие вирусы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Риновирус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Picornaviridae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Rhinovirus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в/в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Вирусная диарея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Togaviridae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Pestivirus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Куры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Болезнь Ньюкасла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Myxoviridae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Paramyxo-virus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Парагрипп-3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Myxoviridae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myxovirus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Куры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Грипп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Myxoviridae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Orthomyxo</a:t>
                      </a:r>
                      <a:r>
                        <a:rPr kumimoji="0" lang="ru-RU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virus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0200">
                <a:tc gridSpan="9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Примечания -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общее число особей; 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количество выздоровевших особей;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количество павших особей; в/м – внутримышечно; в/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внутривенно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758F0-D8A4-4A6A-BD68-2554018E447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152400"/>
            <a:ext cx="929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НОДУЛЯРНЫЙ ДЕРМАТИТ КРС </a:t>
            </a:r>
            <a:endParaRPr lang="en-US" dirty="0"/>
          </a:p>
          <a:p>
            <a:pPr algn="ctr"/>
            <a:r>
              <a:rPr lang="ru-RU" b="1" dirty="0"/>
              <a:t>«АРИВИР» - ЭФФЕКТИВНЫЙ ПРЕПАРАТ ДЛЯ ЛЕЧЕНИЯ НОДУЛЯРНОГО ДЕРМАТИТА КРС</a:t>
            </a:r>
            <a:endParaRPr lang="ru-RU" dirty="0"/>
          </a:p>
        </p:txBody>
      </p:sp>
      <p:pic>
        <p:nvPicPr>
          <p:cNvPr id="5" name="Picture 2" descr="H:\Documents and Settings\Sysadmin\Рабочий стол\презентация вет.препараты\бычки110919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799"/>
            <a:ext cx="1828800" cy="2194561"/>
          </a:xfrm>
          <a:prstGeom prst="rect">
            <a:avLst/>
          </a:prstGeom>
          <a:noFill/>
        </p:spPr>
      </p:pic>
      <p:pic>
        <p:nvPicPr>
          <p:cNvPr id="6" name="Picture 3" descr="H:\Documents and Settings\Sysadmin\Рабочий стол\презентация вет.препараты\бычки110919\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599"/>
            <a:ext cx="1528770" cy="1876505"/>
          </a:xfrm>
          <a:prstGeom prst="rect">
            <a:avLst/>
          </a:prstGeom>
          <a:noFill/>
        </p:spPr>
      </p:pic>
      <p:pic>
        <p:nvPicPr>
          <p:cNvPr id="7" name="Picture 4" descr="H:\Documents and Settings\Sysadmin\Рабочий стол\презентация вет.препараты\бычки110919\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798" y="2015662"/>
            <a:ext cx="2386002" cy="1444361"/>
          </a:xfrm>
          <a:prstGeom prst="rect">
            <a:avLst/>
          </a:prstGeom>
          <a:noFill/>
        </p:spPr>
      </p:pic>
      <p:pic>
        <p:nvPicPr>
          <p:cNvPr id="8" name="Picture 5" descr="H:\Documents and Settings\Sysadmin\Рабочий стол\презентация вет.препараты\бычки110919\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265957"/>
            <a:ext cx="2263488" cy="1757246"/>
          </a:xfrm>
          <a:prstGeom prst="rect">
            <a:avLst/>
          </a:prstGeom>
          <a:noFill/>
        </p:spPr>
      </p:pic>
      <p:pic>
        <p:nvPicPr>
          <p:cNvPr id="9" name="Picture 7" descr="H:\Documents and Settings\Sysadmin\Рабочий стол\презентация вет.препараты\бычки110919\WhatsApp Image 2019-09-09 at 15.17.5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8188" y="4127732"/>
            <a:ext cx="1647812" cy="2196868"/>
          </a:xfrm>
          <a:prstGeom prst="rect">
            <a:avLst/>
          </a:prstGeom>
          <a:noFill/>
        </p:spPr>
      </p:pic>
      <p:pic>
        <p:nvPicPr>
          <p:cNvPr id="10" name="Picture 10" descr="H:\Documents and Settings\Sysadmin\Рабочий стол\презентация вет.препараты\бычки110919\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4408832"/>
            <a:ext cx="2595567" cy="146155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57782" y="361554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7 дней после лечения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8288" y="121920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До лечения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533400" y="1958876"/>
            <a:ext cx="1112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b="1" dirty="0">
                <a:latin typeface="Arial" charset="0"/>
                <a:cs typeface="Arial" charset="0"/>
              </a:rPr>
              <a:t>«</a:t>
            </a:r>
            <a:r>
              <a:rPr lang="ru-RU" b="1" dirty="0" err="1">
                <a:latin typeface="Arial" charset="0"/>
                <a:cs typeface="Arial" charset="0"/>
              </a:rPr>
              <a:t>Эвритал</a:t>
            </a:r>
            <a:r>
              <a:rPr lang="ru-RU" b="1" dirty="0">
                <a:latin typeface="Arial" charset="0"/>
                <a:cs typeface="Arial" charset="0"/>
              </a:rPr>
              <a:t>»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b="1" dirty="0">
                <a:latin typeface="Arial" charset="0"/>
                <a:cs typeface="Arial" charset="0"/>
              </a:rPr>
              <a:t>содержит жизненно необходимые и хорошо усваивающиеся организмом животных и птиц макро- и микроэлементы.  Содержащиеся в нем натрий, калий, литий, кальций, магний, и </a:t>
            </a:r>
            <a:r>
              <a:rPr lang="ru-RU" b="1" dirty="0" err="1">
                <a:latin typeface="Arial" charset="0"/>
                <a:cs typeface="Arial" charset="0"/>
              </a:rPr>
              <a:t>иод</a:t>
            </a:r>
            <a:r>
              <a:rPr lang="ru-RU" b="1" dirty="0">
                <a:latin typeface="Arial" charset="0"/>
                <a:cs typeface="Arial" charset="0"/>
              </a:rPr>
              <a:t> в виде биологически активных комплексов с природными соединениями в оптимальном соотношении обеспечивают полную усвояемость и быстрое вовлечение в свойственные им биохимические и физиологические процессы организма.</a:t>
            </a:r>
          </a:p>
          <a:p>
            <a:pPr algn="just" eaLnBrk="0" hangingPunct="0">
              <a:defRPr/>
            </a:pPr>
            <a:endParaRPr lang="ru-RU" b="1" dirty="0">
              <a:latin typeface="Arial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ru-RU" b="1" dirty="0">
                <a:latin typeface="Arial" charset="0"/>
                <a:cs typeface="Arial" charset="0"/>
              </a:rPr>
              <a:t>Кормовая добавка обеспечивает прирост мышечной массы сельскохозяйственных животных и птиц на 5-10 %. 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267200" y="544512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solidFill>
                  <a:schemeClr val="tx2"/>
                </a:solidFill>
              </a:rPr>
              <a:t>КОРМОВАЯ ДОБАВКА «ЭВРИТАЛ»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133600" y="344269"/>
            <a:ext cx="9715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ПРОДУКЦИЯ ИНТЕРФЕРОНОВ ПОД ВОЗДЕЙСТВИЕМ БАКД «ЭВРИТАЛ»  </a:t>
            </a:r>
            <a:endParaRPr lang="en-US" b="1" dirty="0"/>
          </a:p>
          <a:p>
            <a:pPr algn="ctr" eaLnBrk="0" hangingPunct="0"/>
            <a:r>
              <a:rPr lang="ru-RU" b="1" dirty="0"/>
              <a:t>ЧЕРЕЗ 24 ЧАСА В ПЛАЗМЕ КРОВИ </a:t>
            </a:r>
          </a:p>
        </p:txBody>
      </p:sp>
      <p:sp>
        <p:nvSpPr>
          <p:cNvPr id="28692" name="Line 215"/>
          <p:cNvSpPr>
            <a:spLocks noChangeShapeType="1"/>
          </p:cNvSpPr>
          <p:nvPr/>
        </p:nvSpPr>
        <p:spPr bwMode="auto">
          <a:xfrm>
            <a:off x="4584700" y="2284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52600" y="1676400"/>
          <a:ext cx="8915401" cy="2285997"/>
        </p:xfrm>
        <a:graphic>
          <a:graphicData uri="http://schemas.openxmlformats.org/drawingml/2006/table">
            <a:tbl>
              <a:tblPr/>
              <a:tblGrid>
                <a:gridCol w="170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57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БАКД, мл/кг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ИФН-α, пг/мл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ИФН-γ, пг/мл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Con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«-»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Con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«+»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Con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«-»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Con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«+»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Контроль (вода)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47,9 ± 7,8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151,6 ± 12,0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131,8 ± 18,9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305,4 ± 26,9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80,3 ± 10,5*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207,9 ± 15,6*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304,3 ± 20,8**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587,2 ± 28,0**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98,5 ± 14,4*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258,8 ± 12,1*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307,9 ± 20,4**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608,5 ± 27,6**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87,3 ± 11,7*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247,2 ± 17,5*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306,7 ± 20,7**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601,8 ± 27,3**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571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Примечание – * -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&lt; 0,05; ** &lt; 0,01 по сравнению с контролем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71600" y="4191000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Как видно из  представленных  данных</a:t>
            </a:r>
            <a:r>
              <a:rPr lang="en-US" sz="1200" b="1" dirty="0"/>
              <a:t> </a:t>
            </a:r>
            <a:r>
              <a:rPr lang="ru-RU" sz="1200" b="1" dirty="0"/>
              <a:t>, однократное воздействие БАКД на крыс в дозах от 0,03 до 3,0 мл/кг индуцирует продукцию </a:t>
            </a:r>
            <a:r>
              <a:rPr lang="ru-RU" sz="1200" b="1" dirty="0" err="1"/>
              <a:t>ИФН-α </a:t>
            </a:r>
            <a:r>
              <a:rPr lang="ru-RU" sz="1200" b="1" dirty="0"/>
              <a:t>и </a:t>
            </a:r>
            <a:r>
              <a:rPr lang="ru-RU" sz="1200" b="1" dirty="0" err="1"/>
              <a:t>ИФН-γ </a:t>
            </a:r>
            <a:r>
              <a:rPr lang="ru-RU" sz="1200" b="1" dirty="0"/>
              <a:t>уже через 12 часов. В дальнейшем индукция интерферонов возрастает к 24 часам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8" name="Rectangle 4"/>
          <p:cNvSpPr>
            <a:spLocks noChangeArrowheads="1"/>
          </p:cNvSpPr>
          <p:nvPr/>
        </p:nvSpPr>
        <p:spPr bwMode="auto">
          <a:xfrm>
            <a:off x="4267200" y="392112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solidFill>
                  <a:schemeClr val="tx2"/>
                </a:solidFill>
              </a:rPr>
              <a:t>КОРМОВАЯ ДОБАВКА «ЭВРИТАЛ»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524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Эффективность действия БАКД «</a:t>
            </a:r>
            <a:r>
              <a:rPr lang="ru-RU" sz="1200" b="1" dirty="0" err="1"/>
              <a:t>Эвритал</a:t>
            </a:r>
            <a:r>
              <a:rPr lang="ru-RU" sz="1200" b="1" dirty="0"/>
              <a:t>» при </a:t>
            </a:r>
            <a:r>
              <a:rPr lang="ru-RU" sz="1200" b="1" dirty="0" err="1"/>
              <a:t>антибиотикотерапии</a:t>
            </a:r>
            <a:r>
              <a:rPr lang="ru-RU" sz="1200" b="1" dirty="0"/>
              <a:t> заболеваний бактериальной природы сельскохозяйственных животных и птиц 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8000" y="2057400"/>
          <a:ext cx="7416800" cy="2890797"/>
        </p:xfrm>
        <a:graphic>
          <a:graphicData uri="http://schemas.openxmlformats.org/drawingml/2006/table">
            <a:tbl>
              <a:tblPr/>
              <a:tblGrid>
                <a:gridCol w="1513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5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02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Вид животного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Заболевание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БАКД</a:t>
                      </a:r>
                      <a:endParaRPr lang="ru-RU" sz="12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="1" baseline="-2500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голова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срок лечения, сутки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="1" baseline="-25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="1" baseline="-2500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Утки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Пастереллез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3500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Куры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Салмонелез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3500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Кролики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Туряремия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Свиньи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Диплококкоз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Свиньи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Бруцелез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Овцы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Анаэробная дизентерия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Овцы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Салмонелез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Крупный рогатый скот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Вирусная пневмония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058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Примечание –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– общее число особей;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– количество выздоровевших особей;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– количество павших особей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229600" y="2401431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 БАКД «</a:t>
            </a:r>
            <a:r>
              <a:rPr lang="ru-RU" sz="1400" b="1" dirty="0" err="1"/>
              <a:t>Эвритал</a:t>
            </a:r>
            <a:r>
              <a:rPr lang="ru-RU" sz="1400" b="1" dirty="0"/>
              <a:t>» проявляет эффективность при </a:t>
            </a:r>
            <a:r>
              <a:rPr lang="ru-RU" sz="1400" b="1" dirty="0" err="1"/>
              <a:t>антибитикотерапии</a:t>
            </a:r>
            <a:r>
              <a:rPr lang="ru-RU" sz="1400" b="1" dirty="0"/>
              <a:t> бактериальных заболеваний сельскохозяйственных животных  вне зависимости от вида животного. При этом необходимо отметить низкий процент падежа животных.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758F0-D8A4-4A6A-BD68-2554018E4473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958876"/>
            <a:ext cx="1036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Новые ветеринарные препараты «</a:t>
            </a:r>
            <a:r>
              <a:rPr lang="ru-RU" altLang="ru-RU" b="1" dirty="0" err="1"/>
              <a:t>Аривир</a:t>
            </a:r>
            <a:r>
              <a:rPr lang="ru-RU" altLang="ru-RU" b="1" dirty="0"/>
              <a:t>» и «</a:t>
            </a:r>
            <a:r>
              <a:rPr lang="ru-RU" altLang="ru-RU" b="1" dirty="0" err="1"/>
              <a:t>Эвритал</a:t>
            </a:r>
            <a:r>
              <a:rPr lang="ru-RU" altLang="ru-RU" b="1" dirty="0"/>
              <a:t>» дают новые возможности повышения благополучия животных и птиц за счет повышения эффективности терапии и профилактики инфекционных заболеваний бактериальной и вирусной природы.</a:t>
            </a:r>
          </a:p>
          <a:p>
            <a:r>
              <a:rPr lang="ru-RU" altLang="ru-RU" b="1" dirty="0"/>
              <a:t>«</a:t>
            </a:r>
            <a:r>
              <a:rPr lang="ru-RU" altLang="ru-RU" b="1" dirty="0" err="1"/>
              <a:t>Аривир</a:t>
            </a:r>
            <a:r>
              <a:rPr lang="ru-RU" altLang="ru-RU" b="1" dirty="0"/>
              <a:t>» и «</a:t>
            </a:r>
            <a:r>
              <a:rPr lang="ru-RU" altLang="ru-RU" b="1" dirty="0" err="1"/>
              <a:t>Эвритал</a:t>
            </a:r>
            <a:r>
              <a:rPr lang="ru-RU" altLang="ru-RU" b="1" dirty="0"/>
              <a:t>» способствуют обеспечению устойчивого производства.</a:t>
            </a:r>
          </a:p>
          <a:p>
            <a:endParaRPr lang="ru-RU" altLang="ru-RU" b="1" dirty="0"/>
          </a:p>
          <a:p>
            <a:r>
              <a:rPr lang="ru-RU" altLang="ru-RU" b="1" dirty="0"/>
              <a:t>Высокая эффективность терапевтического действия «</a:t>
            </a:r>
            <a:r>
              <a:rPr lang="ru-RU" altLang="ru-RU" b="1" dirty="0" err="1"/>
              <a:t>Аривира</a:t>
            </a:r>
            <a:r>
              <a:rPr lang="ru-RU" altLang="ru-RU" b="1" dirty="0"/>
              <a:t>» и профилактического действия «</a:t>
            </a:r>
            <a:r>
              <a:rPr lang="ru-RU" altLang="ru-RU" b="1" dirty="0" err="1"/>
              <a:t>Эвритала</a:t>
            </a:r>
            <a:r>
              <a:rPr lang="ru-RU" altLang="ru-RU" b="1" dirty="0"/>
              <a:t>» позиционируют эти препараты как незаменимые в промышленном животноводстве и птицеводстве.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758F0-D8A4-4A6A-BD68-2554018E4473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048000" y="2590800"/>
            <a:ext cx="675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173B5-40EF-47AE-8326-5AE3DAE7F33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533400" y="1384518"/>
            <a:ext cx="1104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Согласно последним данным МЭБ/ВОЗ поголовье крупного рогатого скота в мире составляет </a:t>
            </a:r>
            <a:r>
              <a:rPr lang="ru-RU" sz="1600" b="1" dirty="0"/>
              <a:t> 1,3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млрд. Промышленное </a:t>
            </a:r>
            <a:r>
              <a:rPr lang="ru-RU" sz="1600" b="1" dirty="0"/>
              <a:t>животно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водство часто страдает от эпизоотий бактериальной и вирусной этиологии. Новый инновационный ветеринарный препарат «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Аривир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» является противовирусным и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антимикробным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средством широкого спектра действия и способен обеспечить благополучие и здоровье поголовья крупного рогатого скота, а в комбинации с существующими антибиотиками эффективно противостоять лекарственной устойчивости. «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Аривир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» не имеет видовых ограничений, может применяться для терапии и профилактики инфекций молодняка и  половозрелых особей.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9525000" y="5148263"/>
            <a:ext cx="1868488" cy="26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100" b="1" dirty="0"/>
              <a:t>Инъекционный раствор</a:t>
            </a:r>
          </a:p>
        </p:txBody>
      </p:sp>
      <p:pic>
        <p:nvPicPr>
          <p:cNvPr id="7" name="Picture 8" descr="H:\Documents and Settings\Sysadmin\Рабочий стол\презентация вет.препараты\1\Аривир мазь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57" y="3505200"/>
            <a:ext cx="250594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:\Documents and Settings\Sysadmin\Рабочий стол\презентация вет.препараты\1\Аривир флаконы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3471863"/>
            <a:ext cx="2117856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1447800" y="5105400"/>
            <a:ext cx="6096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100" b="1" dirty="0"/>
              <a:t>Мазь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5E8B09-06CE-4BCC-B73C-BD26FB00E8CB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57200" y="1219200"/>
            <a:ext cx="11430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400" b="1"/>
              <a:t>	Основными стратегическими направлениями деятельности АО "НЦПП" являются разработка оригинальных</a:t>
            </a:r>
            <a:r>
              <a:rPr lang="en-US" sz="1400" b="1"/>
              <a:t> </a:t>
            </a:r>
            <a:r>
              <a:rPr lang="ru-RU" sz="1400" b="1"/>
              <a:t>противоинфекционных лекарственных средств и ветеринарных препаратов </a:t>
            </a:r>
            <a:r>
              <a:rPr lang="en-US" sz="1400" b="1"/>
              <a:t> </a:t>
            </a:r>
            <a:r>
              <a:rPr lang="ru-RU" sz="1400" b="1"/>
              <a:t>и  создание их опытно-промышленного производства. </a:t>
            </a:r>
          </a:p>
          <a:p>
            <a:pPr algn="just" eaLnBrk="0" hangingPunct="0"/>
            <a:r>
              <a:rPr lang="ru-RU" sz="1400" b="1"/>
              <a:t>Испытательный центр АО «НЦПП» аккредитован на соответствие стандарту СТ РК ИСО/МЭК 17025–2007 и  сертифицирован по стандарту СТ РК ИСО 9001-2009. </a:t>
            </a:r>
          </a:p>
          <a:p>
            <a:pPr algn="just" eaLnBrk="0" hangingPunct="0"/>
            <a:r>
              <a:rPr lang="ru-RU" sz="1400" b="1"/>
              <a:t>С 2013 года АО НЦПП аккредитован  Федеральным GLP-Бюро (ФРГ)  на соответствие принципам GLP ОЭСР. </a:t>
            </a:r>
          </a:p>
          <a:p>
            <a:pPr algn="just" eaLnBrk="0" hangingPunct="0"/>
            <a:r>
              <a:rPr lang="ru-RU" sz="1400" b="1"/>
              <a:t>Опытное производство АО "НЦПП" получило сертификат  соответствия стандарту Надлежащей производственной практики - </a:t>
            </a:r>
            <a:r>
              <a:rPr lang="ru-RU" sz="1400" b="1" i="1"/>
              <a:t>GMP</a:t>
            </a:r>
            <a:r>
              <a:rPr lang="ru-RU" sz="1400" b="1"/>
              <a:t>. </a:t>
            </a:r>
          </a:p>
          <a:p>
            <a:pPr algn="just" eaLnBrk="0" hangingPunct="0"/>
            <a:r>
              <a:rPr lang="ru-RU" sz="1400" b="1"/>
              <a:t>Из 165 работников АО "НЦПП" 145 работников с высшим образованием, из них 2 академика, 7 докторов наук (медицинских - 2, химических - 1, биологических - 3 и ветеринарных - 1), 8 - профессоров, 3 - доцента, 21 кандидатов наук и 4 </a:t>
            </a:r>
            <a:r>
              <a:rPr lang="en-US" sz="1400" b="1"/>
              <a:t>PhD</a:t>
            </a:r>
            <a:r>
              <a:rPr lang="ru-RU" sz="1400" b="1"/>
              <a:t>. </a:t>
            </a:r>
          </a:p>
          <a:p>
            <a:pPr algn="just" eaLnBrk="0" hangingPunct="0"/>
            <a:endParaRPr lang="ru-RU" sz="1400" b="1"/>
          </a:p>
        </p:txBody>
      </p:sp>
      <p:grpSp>
        <p:nvGrpSpPr>
          <p:cNvPr id="7172" name="Группа 7"/>
          <p:cNvGrpSpPr>
            <a:grpSpLocks/>
          </p:cNvGrpSpPr>
          <p:nvPr/>
        </p:nvGrpSpPr>
        <p:grpSpPr bwMode="auto">
          <a:xfrm>
            <a:off x="457200" y="3810000"/>
            <a:ext cx="11430000" cy="2743200"/>
            <a:chOff x="228600" y="3810000"/>
            <a:chExt cx="9751780" cy="178752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3747" y="4801001"/>
              <a:ext cx="4714714" cy="79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2796" y="3810000"/>
              <a:ext cx="5027584" cy="99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3810000"/>
              <a:ext cx="4716069" cy="95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981200" y="533400"/>
            <a:ext cx="9250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/>
              <a:t>НОВЫЕ ВОЗМОЖНОСТИ УСТОЙЧИВОГО ПРОИЗВОДСТВА ЖИВОТНЫХ И ПТИЦ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26"/>
          <p:cNvSpPr txBox="1">
            <a:spLocks noChangeArrowheads="1"/>
          </p:cNvSpPr>
          <p:nvPr/>
        </p:nvSpPr>
        <p:spPr bwMode="auto">
          <a:xfrm>
            <a:off x="990600" y="14478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latin typeface="+mn-lt"/>
              </a:rPr>
              <a:t>Антибактериальное действие препарата «</a:t>
            </a:r>
            <a:r>
              <a:rPr lang="ru-RU" sz="1000" b="1" dirty="0" err="1">
                <a:latin typeface="+mn-lt"/>
              </a:rPr>
              <a:t>Аривир</a:t>
            </a:r>
            <a:r>
              <a:rPr lang="ru-RU" sz="1000" b="1" dirty="0">
                <a:latin typeface="+mn-lt"/>
              </a:rPr>
              <a:t>»</a:t>
            </a:r>
            <a:r>
              <a:rPr lang="ru-RU" sz="1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in vitro </a:t>
            </a:r>
            <a:r>
              <a:rPr lang="ru-RU" sz="1000" b="1" dirty="0">
                <a:latin typeface="+mn-lt"/>
              </a:rPr>
              <a:t>на грамположительные микроорганизмы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66800" y="1924052"/>
          <a:ext cx="4648200" cy="3352797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микроорганизма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штамма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МБК, мг/мл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2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Грамположительные штаммы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05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Mycobacterium tuberculosis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чувствительный музейный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Rv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043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05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Mycobacterium tuberculosis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полирезистентный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aureus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АТСС 6538-Р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05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</a:t>
                      </a:r>
                      <a:r>
                        <a:rPr kumimoji="0" lang="en-US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aureus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(MSSA)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АТСС 29213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pyogenes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19615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aureus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MRSA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BAA-39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75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Streptococcus pneumonia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мультирезистентный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штамм)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BAA-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5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Bacillus subtilis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6633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Bacillus cereus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10702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553200" y="1924052"/>
          <a:ext cx="4876799" cy="2967046"/>
        </p:xfrm>
        <a:graphic>
          <a:graphicData uri="http://schemas.openxmlformats.org/drawingml/2006/table">
            <a:tbl>
              <a:tblPr/>
              <a:tblGrid>
                <a:gridCol w="597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микроорганизма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штамма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МБК, мг/мл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77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Грамотрицательные штаммы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Brucella abortus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Brucella melitensis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 S-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Pasteurella multocida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Pasteurella multocida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Batang"/>
                        </a:rPr>
                        <a:t>Salmonella typhimurium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Batang"/>
                        </a:rPr>
                        <a:t>27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Batang"/>
                        </a:rPr>
                        <a:t>0.25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4957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0.0145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0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25922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6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продуцент БЛРС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BAA-196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0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Pseudomonas fluorescens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948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36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Klebsiella</a:t>
                      </a: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pneumonia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мультирезистентный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штамм)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700603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470" name="Text Box 208"/>
          <p:cNvSpPr txBox="1">
            <a:spLocks noChangeArrowheads="1"/>
          </p:cNvSpPr>
          <p:nvPr/>
        </p:nvSpPr>
        <p:spPr bwMode="auto">
          <a:xfrm>
            <a:off x="6553200" y="1447800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latin typeface="+mn-lt"/>
              </a:rPr>
              <a:t>Антибактериальное действие препарата «</a:t>
            </a:r>
            <a:r>
              <a:rPr lang="ru-RU" sz="1000" b="1" dirty="0" err="1">
                <a:latin typeface="+mn-lt"/>
              </a:rPr>
              <a:t>Аривир</a:t>
            </a:r>
            <a:r>
              <a:rPr lang="ru-RU" sz="1000" b="1" dirty="0">
                <a:latin typeface="+mn-lt"/>
              </a:rPr>
              <a:t>»</a:t>
            </a:r>
            <a:r>
              <a:rPr lang="ru-RU" sz="1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in vitro </a:t>
            </a:r>
            <a:r>
              <a:rPr lang="ru-RU" sz="1000" b="1" dirty="0">
                <a:latin typeface="+mn-lt"/>
              </a:rPr>
              <a:t>на грамотрицательные микроорганизмы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74349" y="533400"/>
            <a:ext cx="8064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>
                <a:latin typeface="+mn-lt"/>
              </a:rPr>
              <a:t>АНТИБАКТЕРИАЛЬНОЕ ДЕЙСТВИЕ ПРЕПАРАТА «АРИВИР»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b="1" dirty="0">
                <a:latin typeface="+mn-lt"/>
              </a:rPr>
              <a:t>IN VITRO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1D302-C8D1-482A-9809-C0FFD6FE8E9B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154" y="877669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Methicillin</a:t>
            </a:r>
            <a:r>
              <a:rPr lang="en-US" dirty="0"/>
              <a:t>, </a:t>
            </a:r>
            <a:r>
              <a:rPr lang="en-US" dirty="0" err="1"/>
              <a:t>Cefuroxime</a:t>
            </a:r>
            <a:r>
              <a:rPr lang="ru-RU" dirty="0"/>
              <a:t>, </a:t>
            </a:r>
            <a:r>
              <a:rPr lang="en-US" dirty="0"/>
              <a:t>Erythromycin</a:t>
            </a:r>
            <a:r>
              <a:rPr lang="ru-RU" dirty="0"/>
              <a:t>, </a:t>
            </a:r>
            <a:r>
              <a:rPr lang="en-US" dirty="0" err="1"/>
              <a:t>Clindamycin</a:t>
            </a:r>
            <a:r>
              <a:rPr lang="ru-RU" dirty="0"/>
              <a:t>, </a:t>
            </a:r>
            <a:r>
              <a:rPr lang="en-US" dirty="0" err="1"/>
              <a:t>Gentamycin</a:t>
            </a:r>
            <a:r>
              <a:rPr lang="ru-RU" dirty="0"/>
              <a:t>, </a:t>
            </a:r>
            <a:r>
              <a:rPr lang="en-US" dirty="0" err="1"/>
              <a:t>Oxacillin</a:t>
            </a:r>
            <a:r>
              <a:rPr lang="ru-RU" dirty="0"/>
              <a:t>, </a:t>
            </a:r>
            <a:r>
              <a:rPr lang="en-US" dirty="0"/>
              <a:t>Tetracycline</a:t>
            </a:r>
            <a:r>
              <a:rPr lang="ru-RU" dirty="0"/>
              <a:t>, </a:t>
            </a:r>
            <a:r>
              <a:rPr lang="en-US" dirty="0" err="1"/>
              <a:t>Tobramycin</a:t>
            </a:r>
            <a:r>
              <a:rPr lang="ru-RU" dirty="0"/>
              <a:t>, </a:t>
            </a:r>
            <a:r>
              <a:rPr lang="en-US" dirty="0" err="1"/>
              <a:t>Cefaclor</a:t>
            </a:r>
            <a:r>
              <a:rPr lang="ru-RU" dirty="0"/>
              <a:t>, </a:t>
            </a:r>
            <a:r>
              <a:rPr lang="en-US" dirty="0"/>
              <a:t>Penicillin</a:t>
            </a:r>
            <a:r>
              <a:rPr lang="ru-RU" dirty="0"/>
              <a:t>, </a:t>
            </a:r>
            <a:r>
              <a:rPr lang="en-US" dirty="0" err="1"/>
              <a:t>Meropenem</a:t>
            </a:r>
            <a:r>
              <a:rPr lang="en-US" dirty="0"/>
              <a:t> resistant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457200"/>
            <a:ext cx="9339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S. </a:t>
            </a:r>
            <a:r>
              <a:rPr lang="en-US" sz="2000" b="1" i="1" dirty="0" err="1"/>
              <a:t>aureus</a:t>
            </a:r>
            <a:r>
              <a:rPr lang="en-US" sz="2000" b="1" i="1" dirty="0"/>
              <a:t> </a:t>
            </a:r>
            <a:r>
              <a:rPr lang="en-US" sz="2000" b="1" dirty="0"/>
              <a:t>ATCC BAA-39 - Hungarian clone of  MRSA </a:t>
            </a:r>
            <a:r>
              <a:rPr lang="en-US" sz="2000" b="1" dirty="0" err="1"/>
              <a:t>SCC</a:t>
            </a:r>
            <a:r>
              <a:rPr lang="en-US" sz="2000" b="1" i="1" dirty="0" err="1"/>
              <a:t>mec</a:t>
            </a:r>
            <a:r>
              <a:rPr lang="en-US" sz="2000" b="1" dirty="0"/>
              <a:t>: Type III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00600" y="1752600"/>
            <a:ext cx="3436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err="1"/>
              <a:t>Гентамицин</a:t>
            </a:r>
            <a:r>
              <a:rPr lang="en-US" dirty="0"/>
              <a:t> (R, RS) </a:t>
            </a:r>
            <a:r>
              <a:rPr lang="ru-RU" dirty="0"/>
              <a:t>(0,001</a:t>
            </a:r>
            <a:r>
              <a:rPr lang="en-US" dirty="0"/>
              <a:t> M</a:t>
            </a:r>
            <a:r>
              <a:rPr lang="ru-RU" dirty="0"/>
              <a:t>)</a:t>
            </a:r>
            <a:endParaRPr lang="en-US" dirty="0"/>
          </a:p>
        </p:txBody>
      </p:sp>
      <p:pic>
        <p:nvPicPr>
          <p:cNvPr id="8" name="Рисунок 7" descr="C:\Users\a_dzhumagazieva\Downloads\29-11-2017_05-04-24\IMG_33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2464" y="2463979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286000" y="2463979"/>
          <a:ext cx="3816424" cy="1691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/>
                        <a:t>Минимальная бактерицидная концентрация разведения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группа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 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 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 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1:</a:t>
                      </a:r>
                      <a:r>
                        <a:rPr lang="en-US" baseline="0" dirty="0"/>
                        <a:t> 32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31688" y="5178623"/>
            <a:ext cx="589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AV(-)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42305" y="5178623"/>
            <a:ext cx="634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AV(+)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173B5-40EF-47AE-8326-5AE3DAE7F338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5832" t="68391" r="28297" b="4240"/>
          <a:stretch>
            <a:fillRect/>
          </a:stretch>
        </p:blipFill>
        <p:spPr bwMode="auto">
          <a:xfrm>
            <a:off x="6324600" y="2354997"/>
            <a:ext cx="553449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684" y="1295400"/>
            <a:ext cx="5125316" cy="238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425175" y="533400"/>
            <a:ext cx="83624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>
                <a:latin typeface="+mn-lt"/>
              </a:rPr>
              <a:t>МЕХАНИЗ АНТИБАКТЕРИАЛЬНОГО ДЕЙСТВИЯ ПРЕПАРАТА «АРИВИР»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3657600"/>
            <a:ext cx="579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Распределении параметра QV сайтов m6A вдоль хромосомы. В группе NC, сайты с высоким значением параметра QV располагались вблизи точки репликации, и постепенно снижались в направлении к точке </a:t>
            </a:r>
            <a:r>
              <a:rPr lang="ru-RU" sz="1600" dirty="0" err="1"/>
              <a:t>терминации</a:t>
            </a:r>
            <a:r>
              <a:rPr lang="ru-RU" sz="1600" dirty="0"/>
              <a:t> репликации. Значения </a:t>
            </a:r>
            <a:r>
              <a:rPr lang="en-US" sz="1600" dirty="0"/>
              <a:t>QV</a:t>
            </a:r>
            <a:r>
              <a:rPr lang="ru-RU" sz="1600" dirty="0"/>
              <a:t> сайтов </a:t>
            </a:r>
            <a:r>
              <a:rPr lang="ru-RU" sz="1600" dirty="0" err="1"/>
              <a:t>метилирования</a:t>
            </a:r>
            <a:r>
              <a:rPr lang="ru-RU" sz="1600" dirty="0"/>
              <a:t> m6A в экспериментальной культуре носило иной характер и было более размытым на всем протяжении хромосомы.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48400" y="152400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Вулканическая диаграмма распределения </a:t>
            </a:r>
            <a:r>
              <a:rPr lang="ru-RU" sz="1600" dirty="0" err="1"/>
              <a:t>экспрессированных</a:t>
            </a:r>
            <a:r>
              <a:rPr lang="ru-RU" sz="1600" dirty="0"/>
              <a:t> генов. Изучена экспрессия генов под действием препарата «</a:t>
            </a:r>
            <a:r>
              <a:rPr lang="ru-RU" sz="1600" dirty="0" err="1"/>
              <a:t>Аривир</a:t>
            </a:r>
            <a:r>
              <a:rPr lang="ru-RU" sz="1600" dirty="0"/>
              <a:t>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758F0-D8A4-4A6A-BD68-2554018E447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19200" y="1600200"/>
          <a:ext cx="9677400" cy="3048000"/>
        </p:xfrm>
        <a:graphic>
          <a:graphicData uri="http://schemas.openxmlformats.org/drawingml/2006/table">
            <a:tbl>
              <a:tblPr/>
              <a:tblGrid>
                <a:gridCol w="344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Тетрахлорид (контроль)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Аривир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Тетрахлорид+</a:t>
                      </a:r>
                      <a:b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Аривир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животных, голов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Выздоровело, голов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 (82,9)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 (94,3)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 (98,7)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  лечения, дни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Осталось больных,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(13,2)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(4,6)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(1,3)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Пало, голов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(3,9)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(1,1)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 (0)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0" y="545068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ЭФФЕКТИВНОСТЬ ПРИМЕНЕНИЯ «АРИВИРА» ПРИ САЛЬМОНЕЛЛЕЗЕ У ТЕЛЯТ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724400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При использовании комбинации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тетрахлорида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и «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Аривира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» смертность не наблюдалась, эффективность составила 98,7%.</a:t>
            </a: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7"/>
          <p:cNvSpPr txBox="1">
            <a:spLocks noChangeArrowheads="1"/>
          </p:cNvSpPr>
          <p:nvPr/>
        </p:nvSpPr>
        <p:spPr bwMode="auto">
          <a:xfrm>
            <a:off x="3048000" y="533400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chemeClr val="tx2"/>
                </a:solidFill>
                <a:cs typeface="Times New Roman" pitchFamily="18" charset="0"/>
              </a:rPr>
              <a:t>ПРОТИВОВИРУСНАЯ АКТИВНОСТЬ ПРЕПАРАТА «АРИВИР» </a:t>
            </a:r>
            <a:r>
              <a:rPr lang="en-US" b="1" i="1" dirty="0">
                <a:solidFill>
                  <a:schemeClr val="tx2"/>
                </a:solidFill>
                <a:cs typeface="Times New Roman" pitchFamily="18" charset="0"/>
              </a:rPr>
              <a:t>IN VITRO</a:t>
            </a:r>
            <a:endParaRPr lang="ru-RU" i="1" dirty="0"/>
          </a:p>
        </p:txBody>
      </p: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609600" y="1143000"/>
            <a:ext cx="1082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 dirty="0">
                <a:solidFill>
                  <a:schemeClr val="tx2"/>
                </a:solidFill>
                <a:cs typeface="Times New Roman" pitchFamily="18" charset="0"/>
              </a:rPr>
              <a:t>В опытах на клеточных культурах изучалось противовирусное действие испытуемого лекарственного средства «</a:t>
            </a:r>
            <a:r>
              <a:rPr lang="ru-RU" sz="1200" b="1" dirty="0" err="1">
                <a:solidFill>
                  <a:schemeClr val="tx2"/>
                </a:solidFill>
                <a:cs typeface="Times New Roman" pitchFamily="18" charset="0"/>
              </a:rPr>
              <a:t>Аривир</a:t>
            </a:r>
            <a:r>
              <a:rPr lang="ru-RU" sz="1200" b="1" dirty="0">
                <a:solidFill>
                  <a:schemeClr val="tx2"/>
                </a:solidFill>
                <a:cs typeface="Times New Roman" pitchFamily="18" charset="0"/>
              </a:rPr>
              <a:t>» по отношению к вирусам гриппа, </a:t>
            </a:r>
            <a:r>
              <a:rPr lang="ru-RU" sz="1200" b="1" dirty="0" err="1">
                <a:solidFill>
                  <a:schemeClr val="tx2"/>
                </a:solidFill>
                <a:cs typeface="Times New Roman" pitchFamily="18" charset="0"/>
              </a:rPr>
              <a:t>парагриппа</a:t>
            </a:r>
            <a:r>
              <a:rPr lang="ru-RU" sz="1200" b="1" dirty="0">
                <a:solidFill>
                  <a:schemeClr val="tx2"/>
                </a:solidFill>
                <a:cs typeface="Times New Roman" pitchFamily="18" charset="0"/>
              </a:rPr>
              <a:t>, полиомиелита, болезни Ньюкасла, птичьего гриппа. Клеточные культуры заражали вирусами. В </a:t>
            </a:r>
            <a:r>
              <a:rPr lang="ru-RU" sz="1200" b="1" dirty="0" err="1">
                <a:solidFill>
                  <a:schemeClr val="tx2"/>
                </a:solidFill>
                <a:cs typeface="Times New Roman" pitchFamily="18" charset="0"/>
              </a:rPr>
              <a:t>конторле</a:t>
            </a:r>
            <a:r>
              <a:rPr lang="ru-RU" sz="1200" b="1" dirty="0">
                <a:solidFill>
                  <a:schemeClr val="tx2"/>
                </a:solidFill>
                <a:cs typeface="Times New Roman" pitchFamily="18" charset="0"/>
              </a:rPr>
              <a:t> клетки культур погибали (фото 1, белые зоны), в опыте препарат вносили в состав агарового покрытия в различных концентрациях – 1:10- 1:100. После гибели вируса в опыте сами клетки клеточных культур сохраняли свою жизнеспособность.</a:t>
            </a:r>
            <a:endParaRPr lang="ru-RU" sz="1200" b="1" dirty="0"/>
          </a:p>
        </p:txBody>
      </p:sp>
      <p:pic>
        <p:nvPicPr>
          <p:cNvPr id="8" name="Picture 4" descr="10-6,80ф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09800"/>
            <a:ext cx="5073098" cy="372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0" y="533400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ЭФФЕКТИВНОСТЬ  «АРИВИРА» ДЛЯ ЛЕЧЕНИЯ ВИРУСНОЙ БРОНХОПНЕВМОНИИ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90601" y="2020670"/>
          <a:ext cx="9829800" cy="2438401"/>
        </p:xfrm>
        <a:graphic>
          <a:graphicData uri="http://schemas.openxmlformats.org/drawingml/2006/table">
            <a:tbl>
              <a:tblPr/>
              <a:tblGrid>
                <a:gridCol w="4732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34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Препарат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Байтрил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Аривир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животных, голов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Выздоровело, голов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(10,5)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 (91,8)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</a:t>
                      </a:r>
                      <a:r>
                        <a:rPr lang="ru-RU" sz="1400" b="1" baseline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лечения, дни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Осталось больных,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 (89,5)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(6,6)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Пало, голов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(3,5)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(1,6)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1605171"/>
            <a:ext cx="9906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Эффективность применения препарата «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Аривир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» при вирусной бронхопневмонии у телят</a:t>
            </a:r>
          </a:p>
          <a:p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535269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Аривир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» является эффективным для лечения бронхопневмонии у телят (91,8%). При использовании препарата «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Аривир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» выздоровление у телят наступает в короткие сроки, при минимальной гибели животных. </a:t>
            </a: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7426</TotalTime>
  <Words>1606</Words>
  <Application>Microsoft Office PowerPoint</Application>
  <PresentationFormat>Широкоэкранный</PresentationFormat>
  <Paragraphs>479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Batang</vt:lpstr>
      <vt:lpstr>Arial</vt:lpstr>
      <vt:lpstr>Calibri</vt:lpstr>
      <vt:lpstr>Tahoma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Архат Курманбеков</dc:creator>
  <cp:lastModifiedBy>user</cp:lastModifiedBy>
  <cp:revision>878</cp:revision>
  <cp:lastPrinted>1601-01-01T00:00:00Z</cp:lastPrinted>
  <dcterms:created xsi:type="dcterms:W3CDTF">1601-01-01T00:00:00Z</dcterms:created>
  <dcterms:modified xsi:type="dcterms:W3CDTF">2024-03-29T12:03:14Z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