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36" r:id="rId2"/>
    <p:sldId id="337" r:id="rId3"/>
    <p:sldId id="315" r:id="rId4"/>
    <p:sldId id="338" r:id="rId5"/>
    <p:sldId id="360" r:id="rId6"/>
    <p:sldId id="361" r:id="rId7"/>
    <p:sldId id="362" r:id="rId8"/>
    <p:sldId id="358" r:id="rId9"/>
    <p:sldId id="359" r:id="rId10"/>
    <p:sldId id="340" r:id="rId11"/>
    <p:sldId id="343" r:id="rId12"/>
    <p:sldId id="357" r:id="rId13"/>
    <p:sldId id="344" r:id="rId14"/>
    <p:sldId id="348" r:id="rId15"/>
    <p:sldId id="352" r:id="rId16"/>
    <p:sldId id="353" r:id="rId17"/>
    <p:sldId id="354" r:id="rId18"/>
    <p:sldId id="355" r:id="rId19"/>
    <p:sldId id="349" r:id="rId20"/>
    <p:sldId id="345" r:id="rId21"/>
    <p:sldId id="346" r:id="rId22"/>
  </p:sldIdLst>
  <p:sldSz cx="12192000" cy="6858000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5349" autoAdjust="0"/>
  </p:normalViewPr>
  <p:slideViewPr>
    <p:cSldViewPr>
      <p:cViewPr varScale="1">
        <p:scale>
          <a:sx n="114" d="100"/>
          <a:sy n="114" d="100"/>
        </p:scale>
        <p:origin x="43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_dzhumagazieva\Documents\ReceivedFiles\&#1046;&#1072;&#1085;&#1072;&#1088;%20&#1040;.%20&#1048;&#1089;&#1082;&#1072;&#1082;&#1073;&#1072;&#1077;&#1074;&#1072;,%20NCPP,%20MB,%20Users\&#1075;&#1088;&#1072;&#1092;&#1080;&#1082;&#1080;%20&#1089;%20&#1060;&#1057;_&#1073;&#1077;&#1079;%20&#1060;&#1057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_dzhumagazieva\Documents\ReceivedFiles\&#1046;&#1072;&#1085;&#1072;&#1088;%20&#1040;.%20&#1048;&#1089;&#1082;&#1072;&#1082;&#1073;&#1072;&#1077;&#1074;&#1072;,%20NCPP,%20MB,%20Users\&#1075;&#1088;&#1072;&#1092;&#1080;&#1082;&#1080;%20&#1040;&#1091;&#1077;&#1089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_dzhumagazieva\Documents\ReceivedFiles\&#1046;&#1072;&#1085;&#1072;&#1088;%20&#1040;.%20&#1048;&#1089;&#1082;&#1072;&#1082;&#1073;&#1072;&#1077;&#1074;&#1072;,%20NCPP,%20MB,%20Users\&#1075;&#1088;&#1072;&#1092;&#1080;&#1082;&#1080;%20&#1040;&#1091;&#1077;&#1089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_dzhumagazieva\Documents\ReceivedFiles\&#1046;&#1072;&#1085;&#1072;&#1088;%20&#1040;.%20&#1048;&#1089;&#1082;&#1072;&#1082;&#1073;&#1072;&#1077;&#1074;&#1072;,%20NCPP,%20MB,%20Users\&#1075;&#1088;&#1072;&#1092;&#1080;&#1082;&#1080;%20&#1040;&#1091;&#1077;&#1089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_dzhumagazieva\Documents\ReceivedFiles\&#1046;&#1072;&#1085;&#1072;&#1088;%20&#1040;.%20&#1048;&#1089;&#1082;&#1072;&#1082;&#1073;&#1072;&#1077;&#1074;&#1072;,%20NCPP,%20MB,%20Users\&#1075;&#1088;&#1072;&#1092;&#1080;&#1082;&#1080;%20&#1040;&#1091;&#1077;&#1089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6975283094987"/>
          <c:y val="2.3394111134338216E-2"/>
          <c:w val="0.75859864391951171"/>
          <c:h val="0.781267739762615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'с ФС-1 и без'!$B$2</c:f>
              <c:strCache>
                <c:ptCount val="1"/>
                <c:pt idx="0">
                  <c:v>МБК при раздельном тестировании</c:v>
                </c:pt>
              </c:strCache>
            </c:strRef>
          </c:tx>
          <c:invertIfNegative val="0"/>
          <c:cat>
            <c:strRef>
              <c:f>'с ФС-1 и без'!$A$3:$A$4</c:f>
              <c:strCache>
                <c:ptCount val="2"/>
                <c:pt idx="0">
                  <c:v>oxacillin </c:v>
                </c:pt>
                <c:pt idx="1">
                  <c:v>cefamandole</c:v>
                </c:pt>
              </c:strCache>
            </c:strRef>
          </c:cat>
          <c:val>
            <c:numRef>
              <c:f>'с ФС-1 и без'!$B$3:$B$4</c:f>
              <c:numCache>
                <c:formatCode>General</c:formatCode>
                <c:ptCount val="2"/>
                <c:pt idx="0">
                  <c:v>256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D0-4135-BA40-0F18AFBE3FC4}"/>
            </c:ext>
          </c:extLst>
        </c:ser>
        <c:ser>
          <c:idx val="1"/>
          <c:order val="1"/>
          <c:tx>
            <c:strRef>
              <c:f>'с ФС-1 и без'!$C$2</c:f>
              <c:strCache>
                <c:ptCount val="1"/>
                <c:pt idx="0">
                  <c:v>МБК в комбинации с Аривир</c:v>
                </c:pt>
              </c:strCache>
            </c:strRef>
          </c:tx>
          <c:invertIfNegative val="0"/>
          <c:cat>
            <c:strRef>
              <c:f>'с ФС-1 и без'!$A$3:$A$4</c:f>
              <c:strCache>
                <c:ptCount val="2"/>
                <c:pt idx="0">
                  <c:v>oxacillin </c:v>
                </c:pt>
                <c:pt idx="1">
                  <c:v>cefamandole</c:v>
                </c:pt>
              </c:strCache>
            </c:strRef>
          </c:cat>
          <c:val>
            <c:numRef>
              <c:f>'с ФС-1 и без'!$C$3:$C$4</c:f>
              <c:numCache>
                <c:formatCode>General</c:formatCode>
                <c:ptCount val="2"/>
                <c:pt idx="0">
                  <c:v>64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D0-4135-BA40-0F18AFBE3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469248"/>
        <c:axId val="66499712"/>
        <c:axId val="0"/>
      </c:bar3DChart>
      <c:catAx>
        <c:axId val="6646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6499712"/>
        <c:crosses val="autoZero"/>
        <c:auto val="1"/>
        <c:lblAlgn val="ctr"/>
        <c:lblOffset val="100"/>
        <c:noMultiLvlLbl val="0"/>
      </c:catAx>
      <c:valAx>
        <c:axId val="6649971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мкг/мл</a:t>
                </a:r>
              </a:p>
            </c:rich>
          </c:tx>
          <c:layout>
            <c:manualLayout>
              <c:xMode val="edge"/>
              <c:yMode val="edge"/>
              <c:x val="6.2929525113708723E-2"/>
              <c:y val="2.6479491672120173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664692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05908542071671"/>
          <c:y val="3.9477099260897465E-2"/>
          <c:w val="0.85188999687650102"/>
          <c:h val="0.75423792364937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'S.aureus ATCC 6538-P'!$C$3</c:f>
              <c:strCache>
                <c:ptCount val="1"/>
                <c:pt idx="0">
                  <c:v>МБК при раздельном тестировании</c:v>
                </c:pt>
              </c:strCache>
            </c:strRef>
          </c:tx>
          <c:invertIfNegative val="0"/>
          <c:cat>
            <c:strRef>
              <c:f>'S.aureus ATCC 6538-P'!$B$4:$B$8</c:f>
              <c:strCache>
                <c:ptCount val="5"/>
                <c:pt idx="0">
                  <c:v>CPM</c:v>
                </c:pt>
                <c:pt idx="1">
                  <c:v>MRP</c:v>
                </c:pt>
                <c:pt idx="2">
                  <c:v>VA</c:v>
                </c:pt>
                <c:pt idx="3">
                  <c:v>GEN</c:v>
                </c:pt>
                <c:pt idx="4">
                  <c:v>LE</c:v>
                </c:pt>
              </c:strCache>
            </c:strRef>
          </c:cat>
          <c:val>
            <c:numRef>
              <c:f>'S.aureus ATCC 6538-P'!$C$4:$C$8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0.25</c:v>
                </c:pt>
                <c:pt idx="4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96-4977-965F-9D9FCDB228AB}"/>
            </c:ext>
          </c:extLst>
        </c:ser>
        <c:ser>
          <c:idx val="1"/>
          <c:order val="1"/>
          <c:tx>
            <c:strRef>
              <c:f>'S.aureus ATCC 6538-P'!$D$3</c:f>
              <c:strCache>
                <c:ptCount val="1"/>
                <c:pt idx="0">
                  <c:v>МБК в комбинации с Аривир </c:v>
                </c:pt>
              </c:strCache>
            </c:strRef>
          </c:tx>
          <c:invertIfNegative val="0"/>
          <c:cat>
            <c:strRef>
              <c:f>'S.aureus ATCC 6538-P'!$B$4:$B$8</c:f>
              <c:strCache>
                <c:ptCount val="5"/>
                <c:pt idx="0">
                  <c:v>CPM</c:v>
                </c:pt>
                <c:pt idx="1">
                  <c:v>MRP</c:v>
                </c:pt>
                <c:pt idx="2">
                  <c:v>VA</c:v>
                </c:pt>
                <c:pt idx="3">
                  <c:v>GEN</c:v>
                </c:pt>
                <c:pt idx="4">
                  <c:v>LE</c:v>
                </c:pt>
              </c:strCache>
            </c:strRef>
          </c:cat>
          <c:val>
            <c:numRef>
              <c:f>'S.aureus ATCC 6538-P'!$D$4:$D$8</c:f>
              <c:numCache>
                <c:formatCode>General</c:formatCode>
                <c:ptCount val="5"/>
                <c:pt idx="0">
                  <c:v>3.1000000000000003E-2</c:v>
                </c:pt>
                <c:pt idx="1">
                  <c:v>0.125</c:v>
                </c:pt>
                <c:pt idx="2">
                  <c:v>2</c:v>
                </c:pt>
                <c:pt idx="3">
                  <c:v>0.125</c:v>
                </c:pt>
                <c:pt idx="4">
                  <c:v>3.1000000000000003E-2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96-4977-965F-9D9FCDB22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754304"/>
        <c:axId val="76768384"/>
        <c:axId val="0"/>
      </c:bar3DChart>
      <c:catAx>
        <c:axId val="7675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6768384"/>
        <c:crosses val="autoZero"/>
        <c:auto val="1"/>
        <c:lblAlgn val="ctr"/>
        <c:lblOffset val="100"/>
        <c:noMultiLvlLbl val="0"/>
      </c:catAx>
      <c:valAx>
        <c:axId val="7676838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мкг/мл</a:t>
                </a:r>
              </a:p>
            </c:rich>
          </c:tx>
          <c:layout>
            <c:manualLayout>
              <c:xMode val="edge"/>
              <c:yMode val="edge"/>
              <c:x val="8.3306796595177049E-2"/>
              <c:y val="3.8959028426531435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67543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27646544181978"/>
          <c:y val="2.9695959537904482E-2"/>
          <c:w val="0.77815026246719232"/>
          <c:h val="0.743840833764393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'Escherichia coli АТСС 25922 '!$B$2</c:f>
              <c:strCache>
                <c:ptCount val="1"/>
                <c:pt idx="0">
                  <c:v>МБК при раздельном тестировании</c:v>
                </c:pt>
              </c:strCache>
            </c:strRef>
          </c:tx>
          <c:invertIfNegative val="0"/>
          <c:cat>
            <c:strRef>
              <c:f>'Escherichia coli АТСС 25922 '!$A$3:$A$4</c:f>
              <c:strCache>
                <c:ptCount val="2"/>
                <c:pt idx="0">
                  <c:v>CPM</c:v>
                </c:pt>
                <c:pt idx="1">
                  <c:v>MRP</c:v>
                </c:pt>
              </c:strCache>
            </c:strRef>
          </c:cat>
          <c:val>
            <c:numRef>
              <c:f>'Escherichia coli АТСС 25922 '!$B$3:$B$4</c:f>
              <c:numCache>
                <c:formatCode>General</c:formatCode>
                <c:ptCount val="2"/>
                <c:pt idx="0">
                  <c:v>1.6000000000000004E-2</c:v>
                </c:pt>
                <c:pt idx="1">
                  <c:v>5.0000000000000012E-4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5-4FF8-8A29-426C04DE51EE}"/>
            </c:ext>
          </c:extLst>
        </c:ser>
        <c:ser>
          <c:idx val="1"/>
          <c:order val="1"/>
          <c:tx>
            <c:strRef>
              <c:f>'Escherichia coli АТСС 25922 '!$C$2</c:f>
              <c:strCache>
                <c:ptCount val="1"/>
                <c:pt idx="0">
                  <c:v>МБК в комбинации с Аривир</c:v>
                </c:pt>
              </c:strCache>
            </c:strRef>
          </c:tx>
          <c:invertIfNegative val="0"/>
          <c:cat>
            <c:strRef>
              <c:f>'Escherichia coli АТСС 25922 '!$A$3:$A$4</c:f>
              <c:strCache>
                <c:ptCount val="2"/>
                <c:pt idx="0">
                  <c:v>CPM</c:v>
                </c:pt>
                <c:pt idx="1">
                  <c:v>MRP</c:v>
                </c:pt>
              </c:strCache>
            </c:strRef>
          </c:cat>
          <c:val>
            <c:numRef>
              <c:f>'Escherichia coli АТСС 25922 '!$C$3:$C$4</c:f>
              <c:numCache>
                <c:formatCode>General</c:formatCode>
                <c:ptCount val="2"/>
                <c:pt idx="0">
                  <c:v>2.0000000000000005E-3</c:v>
                </c:pt>
                <c:pt idx="1">
                  <c:v>2.5000000000000006E-4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75-4FF8-8A29-426C04DE5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798976"/>
        <c:axId val="76800768"/>
        <c:axId val="0"/>
      </c:bar3DChart>
      <c:catAx>
        <c:axId val="7679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6800768"/>
        <c:crosses val="autoZero"/>
        <c:auto val="1"/>
        <c:lblAlgn val="ctr"/>
        <c:lblOffset val="100"/>
        <c:noMultiLvlLbl val="0"/>
      </c:catAx>
      <c:valAx>
        <c:axId val="7680076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мкг/мл</a:t>
                </a:r>
              </a:p>
            </c:rich>
          </c:tx>
          <c:layout>
            <c:manualLayout>
              <c:xMode val="edge"/>
              <c:yMode val="edge"/>
              <c:x val="8.2988188976377955E-2"/>
              <c:y val="1.328462808128366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767989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 b="1">
                <a:latin typeface="+mn-lt"/>
              </a:defRPr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27646544181978"/>
          <c:y val="5.1400554097404488E-2"/>
          <c:w val="0.85037248468941384"/>
          <c:h val="0.733144867308253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'Streptococcus pyogenes 19615'!$C$1</c:f>
              <c:strCache>
                <c:ptCount val="1"/>
                <c:pt idx="0">
                  <c:v>МБК при раздельном тестировании</c:v>
                </c:pt>
              </c:strCache>
            </c:strRef>
          </c:tx>
          <c:invertIfNegative val="0"/>
          <c:cat>
            <c:strRef>
              <c:f>'Streptococcus pyogenes 19615'!$B$2:$B$3</c:f>
              <c:strCache>
                <c:ptCount val="2"/>
                <c:pt idx="0">
                  <c:v>CPM</c:v>
                </c:pt>
                <c:pt idx="1">
                  <c:v>MRP</c:v>
                </c:pt>
              </c:strCache>
            </c:strRef>
          </c:cat>
          <c:val>
            <c:numRef>
              <c:f>'Streptococcus pyogenes 19615'!$C$2:$C$3</c:f>
              <c:numCache>
                <c:formatCode>General</c:formatCode>
                <c:ptCount val="2"/>
                <c:pt idx="0">
                  <c:v>3.1000000000000003E-2</c:v>
                </c:pt>
                <c:pt idx="1">
                  <c:v>2.5000000000000006E-4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8-42DF-9161-76DC33E66D24}"/>
            </c:ext>
          </c:extLst>
        </c:ser>
        <c:ser>
          <c:idx val="1"/>
          <c:order val="1"/>
          <c:tx>
            <c:strRef>
              <c:f>'Streptococcus pyogenes 19615'!$D$1</c:f>
              <c:strCache>
                <c:ptCount val="1"/>
                <c:pt idx="0">
                  <c:v>МБК в комбинации с Аривир</c:v>
                </c:pt>
              </c:strCache>
            </c:strRef>
          </c:tx>
          <c:invertIfNegative val="0"/>
          <c:cat>
            <c:strRef>
              <c:f>'Streptococcus pyogenes 19615'!$B$2:$B$3</c:f>
              <c:strCache>
                <c:ptCount val="2"/>
                <c:pt idx="0">
                  <c:v>CPM</c:v>
                </c:pt>
                <c:pt idx="1">
                  <c:v>MRP</c:v>
                </c:pt>
              </c:strCache>
            </c:strRef>
          </c:cat>
          <c:val>
            <c:numRef>
              <c:f>'Streptococcus pyogenes 19615'!$D$2:$D$3</c:f>
              <c:numCache>
                <c:formatCode>General</c:formatCode>
                <c:ptCount val="2"/>
                <c:pt idx="0">
                  <c:v>2.5000000000000005E-3</c:v>
                </c:pt>
                <c:pt idx="1">
                  <c:v>1.5999999999999999E-5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48-42DF-9161-76DC33E66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349696"/>
        <c:axId val="66351488"/>
        <c:axId val="0"/>
      </c:bar3DChart>
      <c:catAx>
        <c:axId val="6634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6351488"/>
        <c:crosses val="autoZero"/>
        <c:auto val="1"/>
        <c:lblAlgn val="ctr"/>
        <c:lblOffset val="100"/>
        <c:noMultiLvlLbl val="0"/>
      </c:catAx>
      <c:valAx>
        <c:axId val="663514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мкг/мл</a:t>
                </a:r>
              </a:p>
            </c:rich>
          </c:tx>
          <c:layout>
            <c:manualLayout>
              <c:xMode val="edge"/>
              <c:yMode val="edge"/>
              <c:x val="0.10729005177854722"/>
              <c:y val="2.6516379330134753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663496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6975283094987"/>
          <c:y val="2.3394111134338268E-2"/>
          <c:w val="0.75859864391951048"/>
          <c:h val="0.781267739762617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'Pseudomonas fluorescens ATCC 94'!$B$2</c:f>
              <c:strCache>
                <c:ptCount val="1"/>
                <c:pt idx="0">
                  <c:v>МБК при раздельном тестировании</c:v>
                </c:pt>
              </c:strCache>
            </c:strRef>
          </c:tx>
          <c:invertIfNegative val="0"/>
          <c:cat>
            <c:strRef>
              <c:f>'Pseudomonas fluorescens ATCC 94'!$A$3:$A$4</c:f>
              <c:strCache>
                <c:ptCount val="2"/>
                <c:pt idx="0">
                  <c:v>CPM</c:v>
                </c:pt>
                <c:pt idx="1">
                  <c:v>MRP</c:v>
                </c:pt>
              </c:strCache>
            </c:strRef>
          </c:cat>
          <c:val>
            <c:numRef>
              <c:f>'Pseudomonas fluorescens ATCC 94'!$B$3:$B$4</c:f>
              <c:numCache>
                <c:formatCode>General</c:formatCode>
                <c:ptCount val="2"/>
                <c:pt idx="0">
                  <c:v>2.0000000000000005E-3</c:v>
                </c:pt>
                <c:pt idx="1">
                  <c:v>2.5200000000000005E-3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D-42BC-A021-6D087C436B1B}"/>
            </c:ext>
          </c:extLst>
        </c:ser>
        <c:ser>
          <c:idx val="1"/>
          <c:order val="1"/>
          <c:tx>
            <c:strRef>
              <c:f>'Pseudomonas fluorescens ATCC 94'!$C$2</c:f>
              <c:strCache>
                <c:ptCount val="1"/>
                <c:pt idx="0">
                  <c:v>МБК в комбинации с Аривир</c:v>
                </c:pt>
              </c:strCache>
            </c:strRef>
          </c:tx>
          <c:invertIfNegative val="0"/>
          <c:cat>
            <c:strRef>
              <c:f>'Pseudomonas fluorescens ATCC 94'!$A$3:$A$4</c:f>
              <c:strCache>
                <c:ptCount val="2"/>
                <c:pt idx="0">
                  <c:v>CPM</c:v>
                </c:pt>
                <c:pt idx="1">
                  <c:v>MRP</c:v>
                </c:pt>
              </c:strCache>
            </c:strRef>
          </c:cat>
          <c:val>
            <c:numRef>
              <c:f>'Pseudomonas fluorescens ATCC 94'!$C$3:$C$4</c:f>
              <c:numCache>
                <c:formatCode>General</c:formatCode>
                <c:ptCount val="2"/>
                <c:pt idx="0">
                  <c:v>1.5999999999999999E-5</c:v>
                </c:pt>
                <c:pt idx="1">
                  <c:v>4.000000000000001E-5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3D-42BC-A021-6D087C436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386176"/>
        <c:axId val="76824576"/>
        <c:axId val="0"/>
      </c:bar3DChart>
      <c:catAx>
        <c:axId val="6638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6824576"/>
        <c:crosses val="autoZero"/>
        <c:auto val="1"/>
        <c:lblAlgn val="ctr"/>
        <c:lblOffset val="100"/>
        <c:noMultiLvlLbl val="0"/>
      </c:catAx>
      <c:valAx>
        <c:axId val="76824576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Разведение</a:t>
                </a:r>
              </a:p>
            </c:rich>
          </c:tx>
          <c:layout>
            <c:manualLayout>
              <c:xMode val="edge"/>
              <c:yMode val="edge"/>
              <c:x val="6.2929456274779458E-2"/>
              <c:y val="2.6479529041920611E-2"/>
            </c:manualLayout>
          </c:layout>
          <c:overlay val="0"/>
        </c:title>
        <c:numFmt formatCode="#&quot; &quot;???/???" sourceLinked="0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663861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6975283094987"/>
          <c:y val="2.3394111134338196E-2"/>
          <c:w val="0.75859864391951204"/>
          <c:h val="0.781267739762614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'Pseudomonas fluorescens ATC (2)'!$B$2</c:f>
              <c:strCache>
                <c:ptCount val="1"/>
                <c:pt idx="0">
                  <c:v>Цидное разведение при раздельном тестировании</c:v>
                </c:pt>
              </c:strCache>
            </c:strRef>
          </c:tx>
          <c:invertIfNegative val="0"/>
          <c:cat>
            <c:strRef>
              <c:f>'Pseudomonas fluorescens ATC (2)'!$A$3:$A$4</c:f>
              <c:strCache>
                <c:ptCount val="2"/>
                <c:pt idx="0">
                  <c:v>Эвритал</c:v>
                </c:pt>
                <c:pt idx="1">
                  <c:v>Эриприм</c:v>
                </c:pt>
              </c:strCache>
            </c:strRef>
          </c:cat>
          <c:val>
            <c:numRef>
              <c:f>'Pseudomonas fluorescens ATC (2)'!$B$3:$B$4</c:f>
              <c:numCache>
                <c:formatCode>#" "???/???</c:formatCode>
                <c:ptCount val="2"/>
                <c:pt idx="0">
                  <c:v>6.25E-2</c:v>
                </c:pt>
                <c:pt idx="1">
                  <c:v>1.5625E-2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05-4502-A33B-5B4572B43191}"/>
            </c:ext>
          </c:extLst>
        </c:ser>
        <c:ser>
          <c:idx val="1"/>
          <c:order val="1"/>
          <c:tx>
            <c:strRef>
              <c:f>'Pseudomonas fluorescens ATC (2)'!$C$2</c:f>
              <c:strCache>
                <c:ptCount val="1"/>
                <c:pt idx="0">
                  <c:v>Цидное разведение при совместном тестировании</c:v>
                </c:pt>
              </c:strCache>
            </c:strRef>
          </c:tx>
          <c:invertIfNegative val="0"/>
          <c:cat>
            <c:strRef>
              <c:f>'Pseudomonas fluorescens ATC (2)'!$A$3:$A$4</c:f>
              <c:strCache>
                <c:ptCount val="2"/>
                <c:pt idx="0">
                  <c:v>Эвритал</c:v>
                </c:pt>
                <c:pt idx="1">
                  <c:v>Эриприм</c:v>
                </c:pt>
              </c:strCache>
            </c:strRef>
          </c:cat>
          <c:val>
            <c:numRef>
              <c:f>'Pseudomonas fluorescens ATC (2)'!$C$3:$C$4</c:f>
              <c:numCache>
                <c:formatCode>#" "???/???</c:formatCode>
                <c:ptCount val="2"/>
                <c:pt idx="0">
                  <c:v>3.125E-2</c:v>
                </c:pt>
                <c:pt idx="1">
                  <c:v>7.8125E-3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05-4502-A33B-5B4572B43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284224"/>
        <c:axId val="113285760"/>
        <c:axId val="0"/>
      </c:bar3DChart>
      <c:catAx>
        <c:axId val="11328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3285760"/>
        <c:crosses val="autoZero"/>
        <c:auto val="1"/>
        <c:lblAlgn val="ctr"/>
        <c:lblOffset val="100"/>
        <c:noMultiLvlLbl val="0"/>
      </c:catAx>
      <c:valAx>
        <c:axId val="113285760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/>
                  <a:t>Разведение</a:t>
                </a:r>
              </a:p>
            </c:rich>
          </c:tx>
          <c:layout>
            <c:manualLayout>
              <c:xMode val="edge"/>
              <c:yMode val="edge"/>
              <c:x val="6.575168769709433E-2"/>
              <c:y val="0.24718646907891292"/>
            </c:manualLayout>
          </c:layout>
          <c:overlay val="0"/>
        </c:title>
        <c:numFmt formatCode="#&quot; &quot;???/???" sourceLinked="0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1132842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6975283094987"/>
          <c:y val="2.3394111134338206E-2"/>
          <c:w val="0.75859864391951182"/>
          <c:h val="0.781267739762615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'Pseudomonas fluorescens ATCC 94'!$B$2</c:f>
              <c:strCache>
                <c:ptCount val="1"/>
                <c:pt idx="0">
                  <c:v>Цидное разведение при раздельном тестировании</c:v>
                </c:pt>
              </c:strCache>
            </c:strRef>
          </c:tx>
          <c:invertIfNegative val="0"/>
          <c:cat>
            <c:strRef>
              <c:f>'Pseudomonas fluorescens ATCC 94'!$A$3:$A$4</c:f>
              <c:strCache>
                <c:ptCount val="2"/>
                <c:pt idx="0">
                  <c:v>Эвритал</c:v>
                </c:pt>
                <c:pt idx="1">
                  <c:v>Эриприм</c:v>
                </c:pt>
              </c:strCache>
            </c:strRef>
          </c:cat>
          <c:val>
            <c:numRef>
              <c:f>'Pseudomonas fluorescens ATCC 94'!$B$3:$B$4</c:f>
              <c:numCache>
                <c:formatCode>#" "???/???</c:formatCode>
                <c:ptCount val="2"/>
                <c:pt idx="0">
                  <c:v>6.25E-2</c:v>
                </c:pt>
                <c:pt idx="1">
                  <c:v>1.5625E-2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4-499D-87D1-3250B2ABB990}"/>
            </c:ext>
          </c:extLst>
        </c:ser>
        <c:ser>
          <c:idx val="1"/>
          <c:order val="1"/>
          <c:tx>
            <c:strRef>
              <c:f>'Pseudomonas fluorescens ATCC 94'!$C$2</c:f>
              <c:strCache>
                <c:ptCount val="1"/>
                <c:pt idx="0">
                  <c:v>Цидное разведение при совместном тестировании</c:v>
                </c:pt>
              </c:strCache>
            </c:strRef>
          </c:tx>
          <c:invertIfNegative val="0"/>
          <c:cat>
            <c:strRef>
              <c:f>'Pseudomonas fluorescens ATCC 94'!$A$3:$A$4</c:f>
              <c:strCache>
                <c:ptCount val="2"/>
                <c:pt idx="0">
                  <c:v>Эвритал</c:v>
                </c:pt>
                <c:pt idx="1">
                  <c:v>Эриприм</c:v>
                </c:pt>
              </c:strCache>
            </c:strRef>
          </c:cat>
          <c:val>
            <c:numRef>
              <c:f>'Pseudomonas fluorescens ATCC 94'!$C$3:$C$4</c:f>
              <c:numCache>
                <c:formatCode>#" "???/???</c:formatCode>
                <c:ptCount val="2"/>
                <c:pt idx="0">
                  <c:v>3.125E-2</c:v>
                </c:pt>
                <c:pt idx="1">
                  <c:v>3.90625E-3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D4-499D-87D1-3250B2ABB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5306368"/>
        <c:axId val="105395328"/>
        <c:axId val="0"/>
      </c:bar3DChart>
      <c:catAx>
        <c:axId val="10530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5395328"/>
        <c:crosses val="autoZero"/>
        <c:auto val="1"/>
        <c:lblAlgn val="ctr"/>
        <c:lblOffset val="100"/>
        <c:noMultiLvlLbl val="0"/>
      </c:catAx>
      <c:valAx>
        <c:axId val="105395328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Разведение</a:t>
                </a:r>
              </a:p>
            </c:rich>
          </c:tx>
          <c:layout>
            <c:manualLayout>
              <c:xMode val="edge"/>
              <c:yMode val="edge"/>
              <c:x val="6.2929456274779458E-2"/>
              <c:y val="2.6479529041920614E-2"/>
            </c:manualLayout>
          </c:layout>
          <c:overlay val="0"/>
        </c:title>
        <c:numFmt formatCode="#&quot; &quot;???/???" sourceLinked="0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1053063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6975283094987"/>
          <c:y val="2.3394111134338164E-2"/>
          <c:w val="0.75859864391951271"/>
          <c:h val="0.781267739762613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'Pseudomonas fluorescens ATC (4)'!$B$2</c:f>
              <c:strCache>
                <c:ptCount val="1"/>
                <c:pt idx="0">
                  <c:v>Цидное разведение при раздельном тестировании</c:v>
                </c:pt>
              </c:strCache>
            </c:strRef>
          </c:tx>
          <c:invertIfNegative val="0"/>
          <c:cat>
            <c:strRef>
              <c:f>'Pseudomonas fluorescens ATC (4)'!$A$3:$A$4</c:f>
              <c:strCache>
                <c:ptCount val="2"/>
                <c:pt idx="0">
                  <c:v>Эвритал</c:v>
                </c:pt>
                <c:pt idx="1">
                  <c:v>Энроколи 10 %</c:v>
                </c:pt>
              </c:strCache>
            </c:strRef>
          </c:cat>
          <c:val>
            <c:numRef>
              <c:f>'Pseudomonas fluorescens ATC (4)'!$B$3:$B$4</c:f>
              <c:numCache>
                <c:formatCode>#" "???/???</c:formatCode>
                <c:ptCount val="2"/>
                <c:pt idx="0">
                  <c:v>6.25E-2</c:v>
                </c:pt>
                <c:pt idx="1">
                  <c:v>7.8125E-3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D5-4916-89CD-2F5F79CA5F9F}"/>
            </c:ext>
          </c:extLst>
        </c:ser>
        <c:ser>
          <c:idx val="1"/>
          <c:order val="1"/>
          <c:tx>
            <c:strRef>
              <c:f>'Pseudomonas fluorescens ATC (4)'!$C$2</c:f>
              <c:strCache>
                <c:ptCount val="1"/>
                <c:pt idx="0">
                  <c:v>Цидное разведение при совместном тестировании</c:v>
                </c:pt>
              </c:strCache>
            </c:strRef>
          </c:tx>
          <c:invertIfNegative val="0"/>
          <c:cat>
            <c:strRef>
              <c:f>'Pseudomonas fluorescens ATC (4)'!$A$3:$A$4</c:f>
              <c:strCache>
                <c:ptCount val="2"/>
                <c:pt idx="0">
                  <c:v>Эвритал</c:v>
                </c:pt>
                <c:pt idx="1">
                  <c:v>Энроколи 10 %</c:v>
                </c:pt>
              </c:strCache>
            </c:strRef>
          </c:cat>
          <c:val>
            <c:numRef>
              <c:f>'Pseudomonas fluorescens ATC (4)'!$C$3:$C$4</c:f>
              <c:numCache>
                <c:formatCode>#" "???/???</c:formatCode>
                <c:ptCount val="2"/>
                <c:pt idx="0">
                  <c:v>3.125E-2</c:v>
                </c:pt>
                <c:pt idx="1">
                  <c:v>1.9531250000000013E-3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D5-4916-89CD-2F5F79CA5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290624"/>
        <c:axId val="113866240"/>
        <c:axId val="0"/>
      </c:bar3DChart>
      <c:catAx>
        <c:axId val="11329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3866240"/>
        <c:crosses val="autoZero"/>
        <c:auto val="1"/>
        <c:lblAlgn val="ctr"/>
        <c:lblOffset val="100"/>
        <c:noMultiLvlLbl val="0"/>
      </c:catAx>
      <c:valAx>
        <c:axId val="113866240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Разведение</a:t>
                </a:r>
              </a:p>
            </c:rich>
          </c:tx>
          <c:layout>
            <c:manualLayout>
              <c:xMode val="edge"/>
              <c:yMode val="edge"/>
              <c:x val="6.2929382347916576E-2"/>
              <c:y val="2.6479820457225602E-2"/>
            </c:manualLayout>
          </c:layout>
          <c:overlay val="0"/>
        </c:title>
        <c:numFmt formatCode="#&quot; &quot;???/???" sourceLinked="0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1132906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6975283094987"/>
          <c:y val="2.3394111134338175E-2"/>
          <c:w val="0.75859864391951226"/>
          <c:h val="0.781267739762614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'Pseudomonas fluorescens ATC (3)'!$B$2</c:f>
              <c:strCache>
                <c:ptCount val="1"/>
                <c:pt idx="0">
                  <c:v>Цидное разведение при раздельном тестировании</c:v>
                </c:pt>
              </c:strCache>
            </c:strRef>
          </c:tx>
          <c:invertIfNegative val="0"/>
          <c:cat>
            <c:strRef>
              <c:f>'Pseudomonas fluorescens ATC (3)'!$A$3:$A$4</c:f>
              <c:strCache>
                <c:ptCount val="2"/>
                <c:pt idx="0">
                  <c:v>Эвритал</c:v>
                </c:pt>
                <c:pt idx="1">
                  <c:v>Энроколи 10 %</c:v>
                </c:pt>
              </c:strCache>
            </c:strRef>
          </c:cat>
          <c:val>
            <c:numRef>
              <c:f>'Pseudomonas fluorescens ATC (3)'!$B$3:$B$4</c:f>
              <c:numCache>
                <c:formatCode>#" "???/???</c:formatCode>
                <c:ptCount val="2"/>
                <c:pt idx="0">
                  <c:v>6.25E-2</c:v>
                </c:pt>
                <c:pt idx="1">
                  <c:v>7.8125E-3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06-4D02-B1B1-45B454A0B7FF}"/>
            </c:ext>
          </c:extLst>
        </c:ser>
        <c:ser>
          <c:idx val="1"/>
          <c:order val="1"/>
          <c:tx>
            <c:strRef>
              <c:f>'Pseudomonas fluorescens ATC (3)'!$C$2</c:f>
              <c:strCache>
                <c:ptCount val="1"/>
                <c:pt idx="0">
                  <c:v>Цидное разведение при совместном тестировании</c:v>
                </c:pt>
              </c:strCache>
            </c:strRef>
          </c:tx>
          <c:invertIfNegative val="0"/>
          <c:cat>
            <c:strRef>
              <c:f>'Pseudomonas fluorescens ATC (3)'!$A$3:$A$4</c:f>
              <c:strCache>
                <c:ptCount val="2"/>
                <c:pt idx="0">
                  <c:v>Эвритал</c:v>
                </c:pt>
                <c:pt idx="1">
                  <c:v>Энроколи 10 %</c:v>
                </c:pt>
              </c:strCache>
            </c:strRef>
          </c:cat>
          <c:val>
            <c:numRef>
              <c:f>'Pseudomonas fluorescens ATC (3)'!$C$3:$C$4</c:f>
              <c:numCache>
                <c:formatCode>#" "???/???</c:formatCode>
                <c:ptCount val="2"/>
                <c:pt idx="0">
                  <c:v>3.125E-2</c:v>
                </c:pt>
                <c:pt idx="1">
                  <c:v>1.9531250000000013E-3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06-4D02-B1B1-45B454A0B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313280"/>
        <c:axId val="113314816"/>
        <c:axId val="0"/>
      </c:bar3DChart>
      <c:catAx>
        <c:axId val="1133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3314816"/>
        <c:crosses val="autoZero"/>
        <c:auto val="1"/>
        <c:lblAlgn val="ctr"/>
        <c:lblOffset val="100"/>
        <c:noMultiLvlLbl val="0"/>
      </c:catAx>
      <c:valAx>
        <c:axId val="113314816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Разведение</a:t>
                </a:r>
              </a:p>
            </c:rich>
          </c:tx>
          <c:layout>
            <c:manualLayout>
              <c:xMode val="edge"/>
              <c:yMode val="edge"/>
              <c:x val="6.2929382347916576E-2"/>
              <c:y val="2.6479820457225602E-2"/>
            </c:manualLayout>
          </c:layout>
          <c:overlay val="0"/>
        </c:title>
        <c:numFmt formatCode="#&quot; &quot;???/???" sourceLinked="0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1133132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110" tIns="45554" rIns="91110" bIns="45554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110" tIns="45554" rIns="91110" bIns="45554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0959AC-B300-45A3-9F19-7F4E1E07B175}" type="datetimeFigureOut">
              <a:rPr lang="ru-RU"/>
              <a:pPr>
                <a:defRPr/>
              </a:pPr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0" tIns="45554" rIns="91110" bIns="4555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110" tIns="45554" rIns="91110" bIns="45554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110" tIns="45554" rIns="91110" bIns="45554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110" tIns="45554" rIns="91110" bIns="455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F53A95-6EAD-4541-A628-14994460DF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51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3772DDA-67C6-4F06-96FC-39090E9040FD}" type="slidenum">
              <a:rPr lang="en-US"/>
              <a:pPr/>
              <a:t>5</a:t>
            </a:fld>
            <a:endParaRPr lang="en-US"/>
          </a:p>
        </p:txBody>
      </p:sp>
      <p:sp>
        <p:nvSpPr>
          <p:cNvPr id="48133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/>
              <a:t>Реверсия 2015. Микробиология </a:t>
            </a:r>
            <a:endParaRPr lang="en-US"/>
          </a:p>
        </p:txBody>
      </p:sp>
      <p:sp>
        <p:nvSpPr>
          <p:cNvPr id="48134" name="Дата 5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4B8678-F7D0-43D2-97EE-EB649305E538}" type="datetime1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29.03.2024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1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B6C65-63AC-4EF3-BB05-2718D39F10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26963-E571-4926-8579-80EFE7C17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790D7-71E1-456C-BC31-31D60BD218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D302-C8D1-482A-9809-C0FFD6FE8E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CDFBC-64AB-40A6-A36A-95143B574B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173B5-40EF-47AE-8326-5AE3DAE7F3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68889-391B-4C52-A3D1-8C70B1C181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F9D5-FA51-4361-BD6E-78F5396C1F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4126-EC4C-4AA9-8CA3-799DFFBDAE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1DA9F-76F8-49C5-920A-6FDDFF533F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58F0-D8A4-4A6A-BD68-2554018E44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94149-88AE-4E3E-BBDF-D8AC7D7221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76E2-16D9-42D6-AF1D-FA39DE165D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FE9038-0C39-401D-BB73-04EE0601D3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F88A4E-99C2-48D9-AC1D-615A9772D586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914400" y="2286000"/>
            <a:ext cx="107514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НЕДАВНО ОТКРЫВШИЕСЯ ВАРИАНТЫ БОРЬБЫ С СУПЕРБАКТЕРИЯМИ</a:t>
            </a:r>
            <a:endParaRPr lang="en-US" sz="2400" b="1" dirty="0"/>
          </a:p>
          <a:p>
            <a:pPr algn="ctr"/>
            <a:r>
              <a:rPr lang="ru-RU" sz="2400" b="1" dirty="0"/>
              <a:t>АЛМАС ОКАСОВ, </a:t>
            </a:r>
            <a:r>
              <a:rPr lang="en-US" sz="2400" b="1" dirty="0"/>
              <a:t>PhD</a:t>
            </a:r>
            <a:r>
              <a:rPr lang="ru-RU" sz="2400" b="1" dirty="0"/>
              <a:t>, ВЕДУЩИЙ НАУЧНЫЙ СОТРУДНИК</a:t>
            </a:r>
          </a:p>
          <a:p>
            <a:pPr algn="ctr"/>
            <a:r>
              <a:rPr lang="ru-RU" sz="2400" b="1" dirty="0"/>
              <a:t>ТОО «КАЗФАРМАКОМ»</a:t>
            </a:r>
            <a:r>
              <a:rPr lang="en-US" sz="2400" b="1" dirty="0"/>
              <a:t>, </a:t>
            </a:r>
            <a:r>
              <a:rPr lang="ru-RU" sz="2400" b="1" dirty="0"/>
              <a:t>ЗАВЕДУЮЩИЙ ЛАБОРАТОРИЕЙ ФАРМАКОЛОГИИ АО «НАУЧНЫЙ ЦЕНТР ПРОТИВОИНФЕКЦИОННЫХ ПРЕПАРАТОВ» Г. АЛМАТЫ, РЕСПУБЛИКА КАЗАХСТАН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360" y="836713"/>
            <a:ext cx="11137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/>
              <a:t>IV – </a:t>
            </a:r>
            <a:r>
              <a:rPr lang="ru-RU" sz="1600" dirty="0" err="1"/>
              <a:t>Хлорамфеникол</a:t>
            </a:r>
            <a:r>
              <a:rPr lang="ru-RU" sz="1600" dirty="0"/>
              <a:t> </a:t>
            </a:r>
            <a:r>
              <a:rPr lang="en-US" sz="1600" dirty="0"/>
              <a:t>(</a:t>
            </a:r>
            <a:r>
              <a:rPr lang="ru-RU" sz="1600" dirty="0"/>
              <a:t>У</a:t>
            </a:r>
            <a:r>
              <a:rPr lang="en-US" sz="1600" dirty="0"/>
              <a:t>)</a:t>
            </a:r>
            <a:r>
              <a:rPr lang="ru-RU" sz="1600" dirty="0"/>
              <a:t>+ Ампициллин (У</a:t>
            </a:r>
            <a:r>
              <a:rPr lang="en-US" sz="1600" dirty="0"/>
              <a:t>, </a:t>
            </a:r>
            <a:r>
              <a:rPr lang="ru-RU" sz="1600" dirty="0"/>
              <a:t>синтез клеточной стенки) (1</a:t>
            </a:r>
            <a:r>
              <a:rPr lang="en-US" sz="1600" dirty="0"/>
              <a:t> </a:t>
            </a:r>
            <a:r>
              <a:rPr lang="en-US" sz="1600" dirty="0" err="1"/>
              <a:t>mM</a:t>
            </a:r>
            <a:r>
              <a:rPr lang="ru-RU" sz="1600" dirty="0"/>
              <a:t>)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IV K – </a:t>
            </a:r>
            <a:r>
              <a:rPr lang="ru-RU" sz="1600" dirty="0"/>
              <a:t>Ампициллин (У</a:t>
            </a:r>
            <a:r>
              <a:rPr lang="en-US" sz="1600" dirty="0"/>
              <a:t>, </a:t>
            </a:r>
            <a:r>
              <a:rPr lang="ru-RU" sz="1600" dirty="0"/>
              <a:t>синтез клеточной стенки)(1</a:t>
            </a:r>
            <a:r>
              <a:rPr lang="en-US" sz="1600" dirty="0"/>
              <a:t> </a:t>
            </a:r>
            <a:r>
              <a:rPr lang="en-US" sz="1600" dirty="0" err="1"/>
              <a:t>mM</a:t>
            </a:r>
            <a:r>
              <a:rPr lang="ru-RU" sz="1600" dirty="0"/>
              <a:t>)</a:t>
            </a:r>
            <a:endParaRPr lang="en-US" sz="1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39349" y="1484784"/>
          <a:ext cx="5568619" cy="1661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36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ru-RU" sz="1500" dirty="0"/>
                        <a:t>Минимальная бактерицидная концентрация разведения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IV </a:t>
                      </a:r>
                      <a:r>
                        <a:rPr lang="ru-RU" sz="1500" dirty="0"/>
                        <a:t>группа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IV K</a:t>
                      </a:r>
                      <a:r>
                        <a:rPr lang="en-US" sz="1500" baseline="0" dirty="0"/>
                        <a:t> </a:t>
                      </a:r>
                      <a:r>
                        <a:rPr lang="ru-RU" sz="1500" dirty="0"/>
                        <a:t>группа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err="1"/>
                        <a:t>Аривир</a:t>
                      </a:r>
                      <a:r>
                        <a:rPr lang="en-US" sz="1500" dirty="0"/>
                        <a:t> (-)</a:t>
                      </a:r>
                      <a:endParaRPr lang="ru-RU" sz="15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-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-</a:t>
                      </a:r>
                      <a:endParaRPr lang="ru-RU" sz="15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err="1"/>
                        <a:t>Аривир</a:t>
                      </a:r>
                      <a:r>
                        <a:rPr lang="en-US" sz="1500" dirty="0"/>
                        <a:t> (+)</a:t>
                      </a:r>
                      <a:endParaRPr lang="ru-RU" sz="15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1:</a:t>
                      </a:r>
                      <a:r>
                        <a:rPr lang="en-US" sz="1500" dirty="0"/>
                        <a:t>512</a:t>
                      </a:r>
                      <a:endParaRPr lang="ru-RU" sz="15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1:1</a:t>
                      </a:r>
                      <a:endParaRPr lang="ru-RU" sz="15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99723" y="3861049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/>
              <a:t>Аривир</a:t>
            </a:r>
            <a:r>
              <a:rPr lang="en-US" sz="1400" dirty="0"/>
              <a:t> (-)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927648" y="4509121"/>
            <a:ext cx="1074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/>
              <a:t>Аривир</a:t>
            </a:r>
            <a:r>
              <a:rPr lang="en-US" sz="1400" dirty="0"/>
              <a:t> (+)</a:t>
            </a:r>
            <a:endParaRPr lang="ru-RU" sz="1400" dirty="0"/>
          </a:p>
        </p:txBody>
      </p:sp>
      <p:pic>
        <p:nvPicPr>
          <p:cNvPr id="4098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840" y="3717033"/>
            <a:ext cx="4128459" cy="29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847862" y="3429001"/>
            <a:ext cx="952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IV </a:t>
            </a:r>
            <a:r>
              <a:rPr lang="ru-RU" sz="1400" dirty="0"/>
              <a:t>группа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0096" y="3429001"/>
            <a:ext cx="112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IV K </a:t>
            </a:r>
            <a:r>
              <a:rPr lang="ru-RU" sz="1400" dirty="0"/>
              <a:t>группа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15414" y="404664"/>
            <a:ext cx="9985109" cy="453138"/>
          </a:xfrm>
        </p:spPr>
        <p:txBody>
          <a:bodyPr>
            <a:normAutofit fontScale="90000"/>
          </a:bodyPr>
          <a:lstStyle/>
          <a:p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Acinetobacter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</a:rPr>
              <a:t>baumanii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ATCC 1790 (1/5 MBC </a:t>
            </a:r>
            <a:r>
              <a:rPr lang="ru-RU" sz="2400" b="1" dirty="0" err="1"/>
              <a:t>Аривир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, ½ MBC </a:t>
            </a:r>
            <a:r>
              <a:rPr lang="ru-RU" sz="2400" b="1" dirty="0" err="1"/>
              <a:t>Аривир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072331" y="1772816"/>
          <a:ext cx="2784310" cy="48375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7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41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ячейки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Разведение АБ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1:8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1:16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1:32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1:64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1:128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1:256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1:512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1:1024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1:2048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1:4096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1:8192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1:16384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90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1:32768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711958" y="3140968"/>
            <a:ext cx="1871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/>
              <a:t>Аривир</a:t>
            </a:r>
            <a:r>
              <a:rPr lang="ru-RU" sz="1600" dirty="0"/>
              <a:t> </a:t>
            </a:r>
            <a:r>
              <a:rPr lang="en-US" sz="1600" dirty="0"/>
              <a:t>1/5 MBC </a:t>
            </a:r>
            <a:endParaRPr lang="ru-RU" sz="1600" dirty="0"/>
          </a:p>
        </p:txBody>
      </p:sp>
      <p:pic>
        <p:nvPicPr>
          <p:cNvPr id="17" name="Рисунок 16" descr="C:\Users\s_kenesheva\Downloads\dif kind of work\Результаты АА на ФС с антибиотиками\A.baumannii 1790, ФС-1, вариации дробных МБК\A.baumannii 1790, ФС-1, одна вторая МБК\IV,IVK.jpg"/>
          <p:cNvPicPr/>
          <p:nvPr/>
        </p:nvPicPr>
        <p:blipFill>
          <a:blip r:embed="rId3" cstate="print"/>
          <a:srcRect r="1875" b="49040"/>
          <a:stretch>
            <a:fillRect/>
          </a:stretch>
        </p:blipFill>
        <p:spPr bwMode="auto">
          <a:xfrm>
            <a:off x="335362" y="5301208"/>
            <a:ext cx="1632181" cy="129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s_kenesheva\Downloads\dif kind of work\Результаты АА на ФС с антибиотиками\A.baumannii 1790, ФС-1, вариации дробных МБК\A.baumannii 1790, ФС-1, одна вторая МБК\IV,IVK.jpg"/>
          <p:cNvPicPr/>
          <p:nvPr/>
        </p:nvPicPr>
        <p:blipFill>
          <a:blip r:embed="rId4" cstate="print"/>
          <a:srcRect l="2357" t="50960"/>
          <a:stretch>
            <a:fillRect/>
          </a:stretch>
        </p:blipFill>
        <p:spPr bwMode="auto">
          <a:xfrm>
            <a:off x="2159563" y="5301209"/>
            <a:ext cx="1739140" cy="123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Прямая со стрелкой 19"/>
          <p:cNvCxnSpPr/>
          <p:nvPr/>
        </p:nvCxnSpPr>
        <p:spPr>
          <a:xfrm>
            <a:off x="4175787" y="4149080"/>
            <a:ext cx="480053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815414" y="4581128"/>
            <a:ext cx="1802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/>
              <a:t>Аривир</a:t>
            </a:r>
            <a:r>
              <a:rPr lang="ru-RU" sz="1600" dirty="0"/>
              <a:t> </a:t>
            </a:r>
            <a:r>
              <a:rPr lang="en-US" sz="1600" dirty="0"/>
              <a:t>1/2 MBC </a:t>
            </a:r>
            <a:endParaRPr lang="ru-RU" sz="1600" dirty="0"/>
          </a:p>
        </p:txBody>
      </p:sp>
      <p:cxnSp>
        <p:nvCxnSpPr>
          <p:cNvPr id="24" name="Прямая со стрелкой 23"/>
          <p:cNvCxnSpPr>
            <a:stCxn id="12" idx="2"/>
          </p:cNvCxnSpPr>
          <p:nvPr/>
        </p:nvCxnSpPr>
        <p:spPr>
          <a:xfrm>
            <a:off x="3464815" y="4816898"/>
            <a:ext cx="1095015" cy="84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2" idx="2"/>
          </p:cNvCxnSpPr>
          <p:nvPr/>
        </p:nvCxnSpPr>
        <p:spPr>
          <a:xfrm flipH="1">
            <a:off x="2063555" y="4816898"/>
            <a:ext cx="1401260" cy="340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758F0-D8A4-4A6A-BD68-2554018E4473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3400" y="1600200"/>
          <a:ext cx="6629400" cy="1828799"/>
        </p:xfrm>
        <a:graphic>
          <a:graphicData uri="http://schemas.openxmlformats.org/drawingml/2006/table">
            <a:tbl>
              <a:tblPr/>
              <a:tblGrid>
                <a:gridCol w="2991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2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Препараты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Байтрил+</a:t>
                      </a:r>
                      <a:b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Аривир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Байтрил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Аривир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животных, голов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Выздоровело, голов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249 (82,4)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322 (91,0)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250 (100)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Срок лечения, дни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Осталось больных, голов(%)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 (11,6)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 (6,2)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 (0)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Пало, голов 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(6,0)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(2,8)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 (0)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1219200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ЭФФЕКТИВНОСТЬ «АРИВИРА» ПРИ САЛЬМОНЕЛЛЕЗЕ У ПОРОСЯТ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Падеж поросят при применении препарат «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Аривир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», по сравнению с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Байтрилом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снижался с в 2,1 раза. При комбинированном лечении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Байтрилом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Аривиром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достигается 100%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излечиваемость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поросят. Эффективность  «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Аривира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» для лечения вирусной бронхопневмонии </a:t>
            </a:r>
          </a:p>
        </p:txBody>
      </p:sp>
      <p:pic>
        <p:nvPicPr>
          <p:cNvPr id="6" name="Picture 1" descr="H:\Documents and Settings\Sysadmin\Рабочий стол\презентация вет.препараты\Свинки\Свинки 120619\1\IMG_8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600200"/>
            <a:ext cx="2285997" cy="1524000"/>
          </a:xfrm>
          <a:prstGeom prst="rect">
            <a:avLst/>
          </a:prstGeom>
          <a:noFill/>
        </p:spPr>
      </p:pic>
      <p:pic>
        <p:nvPicPr>
          <p:cNvPr id="7" name="Picture 2" descr="H:\Documents and Settings\Sysadmin\Рабочий стол\презентация вет.препараты\Свинки\Свинки 120619\2\IMG_88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1600200"/>
            <a:ext cx="2157402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758F0-D8A4-4A6A-BD68-2554018E4473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09600" y="2362200"/>
          <a:ext cx="5714999" cy="1682496"/>
        </p:xfrm>
        <a:graphic>
          <a:graphicData uri="http://schemas.openxmlformats.org/drawingml/2006/table">
            <a:tbl>
              <a:tblPr/>
              <a:tblGrid>
                <a:gridCol w="203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9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Тетрахлорид (контроль)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Аривир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Тетрахлорид+</a:t>
                      </a:r>
                      <a:b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Аривир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Количество животных, голов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Выздоровело, голов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 (82,9)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83 (94,3)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148 (98,7)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Срок  лечения, дни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Осталось больных,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(13,2)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(4,6)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(1,3)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Пало, голов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(3,9)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(1,1)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 (0)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2009001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Эффективность применения «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Аривира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» при сальмонеллезе у телят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114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При использовании комбинации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тетрахлорида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 и «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Аривира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» смертность не наблюдалась, эффективность составила 98,7%.</a:t>
            </a:r>
          </a:p>
          <a:p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4"/>
          <p:cNvSpPr txBox="1">
            <a:spLocks noChangeArrowheads="1"/>
          </p:cNvSpPr>
          <p:nvPr/>
        </p:nvSpPr>
        <p:spPr bwMode="auto">
          <a:xfrm>
            <a:off x="1781175" y="280988"/>
            <a:ext cx="10247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/>
              <a:t>ЭФФЕКТИВНОСТЬ ДЕЙСТВИЯ ПРЕПАРАТА «АРИВИР» ПРИ БАКТЕРИАЛЬНЫХ ЗАБОЛЕВАНИЯХ СЕЛЬСКОХОЗЯЙСТВЕННЫХ ЖИВОТНЫХ И ПТИЦ</a:t>
            </a:r>
          </a:p>
        </p:txBody>
      </p:sp>
      <p:graphicFrame>
        <p:nvGraphicFramePr>
          <p:cNvPr id="16458" name="Group 74"/>
          <p:cNvGraphicFramePr>
            <a:graphicFrameLocks noGrp="1"/>
          </p:cNvGraphicFramePr>
          <p:nvPr>
            <p:ph/>
          </p:nvPr>
        </p:nvGraphicFramePr>
        <p:xfrm>
          <a:off x="533400" y="1295400"/>
          <a:ext cx="11353800" cy="3389310"/>
        </p:xfrm>
        <a:graphic>
          <a:graphicData uri="http://schemas.openxmlformats.org/drawingml/2006/table">
            <a:tbl>
              <a:tblPr/>
              <a:tblGrid>
                <a:gridCol w="1974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7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2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3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42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916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Вид животного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Заболевание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Способ введения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Препарат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Контроль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бщее 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 особей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Срок лечения, сут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оличество выздоровевших особей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бщее 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 особей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оличество выздоровевших особе</a:t>
                      </a: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й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Утки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Пастереллез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в/м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3500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Куры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Сальмонеллез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в/м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3500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96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Кролики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Стрептококкоз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в/в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89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Свиньи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Диплококкоз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в/м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93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Овцы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Сальмонеллез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в/в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96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503" name="Text Box 133"/>
          <p:cNvSpPr txBox="1">
            <a:spLocks noChangeArrowheads="1"/>
          </p:cNvSpPr>
          <p:nvPr/>
        </p:nvSpPr>
        <p:spPr bwMode="auto">
          <a:xfrm>
            <a:off x="2478088" y="574675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sz="3600">
              <a:latin typeface="Tahoma" pitchFamily="34" charset="0"/>
            </a:endParaRPr>
          </a:p>
        </p:txBody>
      </p:sp>
      <p:sp>
        <p:nvSpPr>
          <p:cNvPr id="18504" name="Text Box 134"/>
          <p:cNvSpPr txBox="1">
            <a:spLocks noChangeArrowheads="1"/>
          </p:cNvSpPr>
          <p:nvPr/>
        </p:nvSpPr>
        <p:spPr bwMode="auto">
          <a:xfrm>
            <a:off x="457200" y="4876800"/>
            <a:ext cx="11571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b="1"/>
              <a:t>Из таблицы  видно, что применение «Аривир» при бактериальных инфекциях резко снижает гибель животных и птиц по сравнению с традиционной терапией антибиотиками (контроль).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1112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 eaLnBrk="0" hangingPunct="0">
              <a:defRPr/>
            </a:pP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just" eaLnBrk="0" hangingPunct="0">
              <a:defRPr/>
            </a:pP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ru-RU" b="1" dirty="0">
                <a:latin typeface="Arial" charset="0"/>
                <a:cs typeface="Arial" charset="0"/>
              </a:rPr>
              <a:t>«</a:t>
            </a:r>
            <a:r>
              <a:rPr lang="ru-RU" b="1" dirty="0" err="1">
                <a:latin typeface="Arial" charset="0"/>
                <a:cs typeface="Arial" charset="0"/>
              </a:rPr>
              <a:t>Эвритал</a:t>
            </a:r>
            <a:r>
              <a:rPr lang="ru-RU" b="1" dirty="0">
                <a:latin typeface="Arial" charset="0"/>
                <a:cs typeface="Arial" charset="0"/>
              </a:rPr>
              <a:t>»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b="1" dirty="0">
                <a:latin typeface="Arial" charset="0"/>
                <a:cs typeface="Arial" charset="0"/>
              </a:rPr>
              <a:t>содержит жизненно необходимые и хорошо усваивающиеся организмом животных и птиц макро- и микроэлементы.  Содержащиеся в нем натрий, калий, литий, кальций, магний, и </a:t>
            </a:r>
            <a:r>
              <a:rPr lang="ru-RU" b="1" dirty="0" err="1">
                <a:latin typeface="Arial" charset="0"/>
                <a:cs typeface="Arial" charset="0"/>
              </a:rPr>
              <a:t>иод</a:t>
            </a:r>
            <a:r>
              <a:rPr lang="ru-RU" b="1" dirty="0">
                <a:latin typeface="Arial" charset="0"/>
                <a:cs typeface="Arial" charset="0"/>
              </a:rPr>
              <a:t> в виде биологически активных комплексов с природными соединениями в оптимальном соотношении обеспечивают полную усвояемость и быстрое вовлечение в свойственные им биохимические и физиологические процессы организма.</a:t>
            </a:r>
          </a:p>
          <a:p>
            <a:pPr algn="just" eaLnBrk="0" hangingPunct="0">
              <a:defRPr/>
            </a:pPr>
            <a:endParaRPr lang="ru-RU" b="1" dirty="0">
              <a:latin typeface="Arial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ru-RU" b="1" dirty="0">
                <a:latin typeface="Arial" charset="0"/>
                <a:cs typeface="Arial" charset="0"/>
              </a:rPr>
              <a:t>Кормовая добавка обеспечивает прирост мышечной массы сельскохозяйственных животных и птиц на 5-10 %. 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267200" y="392112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solidFill>
                  <a:schemeClr val="tx2"/>
                </a:solidFill>
              </a:rPr>
              <a:t>КОРМОВАЯ ДОБАВКА «ЭВРИТАЛ»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758F0-D8A4-4A6A-BD68-2554018E4473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152400"/>
            <a:ext cx="929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НОДУЛЯРНЫЙ ДЕРМАТИТ КРС </a:t>
            </a:r>
            <a:endParaRPr lang="en-US" dirty="0"/>
          </a:p>
          <a:p>
            <a:pPr algn="ctr"/>
            <a:r>
              <a:rPr lang="ru-RU" b="1" dirty="0"/>
              <a:t>«АРИВИР» - ЭФФЕКТИВНЫЙ ПРЕПАРАТ ДЛЯ ЛЕЧЕНИЯ НОДУЛЯРНОГО ДЕРМАТИТА КРС</a:t>
            </a:r>
            <a:endParaRPr lang="ru-RU" dirty="0"/>
          </a:p>
        </p:txBody>
      </p:sp>
      <p:pic>
        <p:nvPicPr>
          <p:cNvPr id="5" name="Picture 2" descr="H:\Documents and Settings\Sysadmin\Рабочий стол\презентация вет.препараты\бычки110919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799"/>
            <a:ext cx="1828800" cy="2194561"/>
          </a:xfrm>
          <a:prstGeom prst="rect">
            <a:avLst/>
          </a:prstGeom>
          <a:noFill/>
        </p:spPr>
      </p:pic>
      <p:pic>
        <p:nvPicPr>
          <p:cNvPr id="6" name="Picture 3" descr="H:\Documents and Settings\Sysadmin\Рабочий стол\презентация вет.препараты\бычки110919\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52599"/>
            <a:ext cx="1528770" cy="1876505"/>
          </a:xfrm>
          <a:prstGeom prst="rect">
            <a:avLst/>
          </a:prstGeom>
          <a:noFill/>
        </p:spPr>
      </p:pic>
      <p:pic>
        <p:nvPicPr>
          <p:cNvPr id="7" name="Picture 4" descr="H:\Documents and Settings\Sysadmin\Рабочий стол\презентация вет.препараты\бычки110919\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4798" y="2015662"/>
            <a:ext cx="2386002" cy="1444361"/>
          </a:xfrm>
          <a:prstGeom prst="rect">
            <a:avLst/>
          </a:prstGeom>
          <a:noFill/>
        </p:spPr>
      </p:pic>
      <p:pic>
        <p:nvPicPr>
          <p:cNvPr id="8" name="Picture 5" descr="H:\Documents and Settings\Sysadmin\Рабочий стол\презентация вет.препараты\бычки110919\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265957"/>
            <a:ext cx="2263488" cy="1757246"/>
          </a:xfrm>
          <a:prstGeom prst="rect">
            <a:avLst/>
          </a:prstGeom>
          <a:noFill/>
        </p:spPr>
      </p:pic>
      <p:pic>
        <p:nvPicPr>
          <p:cNvPr id="9" name="Picture 7" descr="H:\Documents and Settings\Sysadmin\Рабочий стол\презентация вет.препараты\бычки110919\WhatsApp Image 2019-09-09 at 15.17.5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8188" y="4127732"/>
            <a:ext cx="1647812" cy="2196868"/>
          </a:xfrm>
          <a:prstGeom prst="rect">
            <a:avLst/>
          </a:prstGeom>
          <a:noFill/>
        </p:spPr>
      </p:pic>
      <p:pic>
        <p:nvPicPr>
          <p:cNvPr id="10" name="Picture 10" descr="H:\Documents and Settings\Sysadmin\Рабочий стол\презентация вет.препараты\бычки110919\9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4408832"/>
            <a:ext cx="2595567" cy="146155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57782" y="361554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7 дней после лечения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8288" y="121920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До лечения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1112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endParaRPr lang="ru-RU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 eaLnBrk="0" hangingPunct="0">
              <a:defRPr/>
            </a:pP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just" eaLnBrk="0" hangingPunct="0">
              <a:defRPr/>
            </a:pP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ru-RU" b="1" dirty="0">
                <a:latin typeface="Arial" charset="0"/>
                <a:cs typeface="Arial" charset="0"/>
              </a:rPr>
              <a:t>«</a:t>
            </a:r>
            <a:r>
              <a:rPr lang="ru-RU" b="1" dirty="0" err="1">
                <a:latin typeface="Arial" charset="0"/>
                <a:cs typeface="Arial" charset="0"/>
              </a:rPr>
              <a:t>Эвритал</a:t>
            </a:r>
            <a:r>
              <a:rPr lang="ru-RU" b="1" dirty="0">
                <a:latin typeface="Arial" charset="0"/>
                <a:cs typeface="Arial" charset="0"/>
              </a:rPr>
              <a:t>»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b="1" dirty="0">
                <a:latin typeface="Arial" charset="0"/>
                <a:cs typeface="Arial" charset="0"/>
              </a:rPr>
              <a:t>содержит жизненно необходимые и хорошо усваивающиеся организмом животных и птиц макро- и микроэлементы.  Содержащиеся в нем натрий, калий, литий, кальций, магний, и </a:t>
            </a:r>
            <a:r>
              <a:rPr lang="ru-RU" b="1" dirty="0" err="1">
                <a:latin typeface="Arial" charset="0"/>
                <a:cs typeface="Arial" charset="0"/>
              </a:rPr>
              <a:t>иод</a:t>
            </a:r>
            <a:r>
              <a:rPr lang="ru-RU" b="1" dirty="0">
                <a:latin typeface="Arial" charset="0"/>
                <a:cs typeface="Arial" charset="0"/>
              </a:rPr>
              <a:t> в виде биологически активных комплексов с природными соединениями в оптимальном соотношении обеспечивают полную усвояемость и быстрое вовлечение в свойственные им биохимические и физиологические процессы организма.</a:t>
            </a:r>
          </a:p>
          <a:p>
            <a:pPr algn="just" eaLnBrk="0" hangingPunct="0">
              <a:defRPr/>
            </a:pPr>
            <a:endParaRPr lang="ru-RU" b="1" dirty="0">
              <a:latin typeface="Arial" charset="0"/>
              <a:cs typeface="Arial" charset="0"/>
            </a:endParaRPr>
          </a:p>
          <a:p>
            <a:pPr algn="just" eaLnBrk="0" hangingPunct="0">
              <a:defRPr/>
            </a:pPr>
            <a:r>
              <a:rPr lang="ru-RU" b="1" dirty="0">
                <a:latin typeface="Arial" charset="0"/>
                <a:cs typeface="Arial" charset="0"/>
              </a:rPr>
              <a:t>Кормовая добавка обеспечивает прирост мышечной массы сельскохозяйственных животных и птиц на 5-10 %. 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267200" y="392112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 dirty="0">
                <a:solidFill>
                  <a:schemeClr val="tx2"/>
                </a:solidFill>
              </a:rPr>
              <a:t>КОРМОВАЯ ДОБАВКА «ЭВРИТАЛ»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133600" y="273050"/>
            <a:ext cx="9715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 dirty="0"/>
              <a:t>ПРОДУКЦИЯ ИНТЕРФЕРОНОВ ПОД ВОЗДЕЙСТВИЕМ БАКД «ЭВРИТАЛ»  </a:t>
            </a:r>
            <a:endParaRPr lang="en-US" b="1" dirty="0"/>
          </a:p>
          <a:p>
            <a:pPr algn="ctr" eaLnBrk="0" hangingPunct="0"/>
            <a:r>
              <a:rPr lang="ru-RU" b="1" dirty="0"/>
              <a:t>ЧЕРЕЗ 24 ЧАСА В ПЛАЗМЕ КРОВИ </a:t>
            </a:r>
          </a:p>
        </p:txBody>
      </p:sp>
      <p:sp>
        <p:nvSpPr>
          <p:cNvPr id="28692" name="Line 215"/>
          <p:cNvSpPr>
            <a:spLocks noChangeShapeType="1"/>
          </p:cNvSpPr>
          <p:nvPr/>
        </p:nvSpPr>
        <p:spPr bwMode="auto">
          <a:xfrm>
            <a:off x="4584700" y="2284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52600" y="1676400"/>
          <a:ext cx="8915401" cy="2285997"/>
        </p:xfrm>
        <a:graphic>
          <a:graphicData uri="http://schemas.openxmlformats.org/drawingml/2006/table">
            <a:tbl>
              <a:tblPr/>
              <a:tblGrid>
                <a:gridCol w="170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5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57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БАКД, мл/кг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ИФН-α, пг/мл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ИФН-γ, пг/мл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Con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«-»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Con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«+»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Con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«-»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Con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«+»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Контроль (вода)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47,9 ± 7,8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151,6 ± 12,0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131,8 ± 18,9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305,4 ± 26,9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0,03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80,3 ± 10,5*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207,9 ± 15,6*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304,3 ± 20,8**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587,2 ± 28,0**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98,5 ± 14,4*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258,8 ± 12,1*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307,9 ± 20,4**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608,5 ± 27,6**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87,3 ± 11,7*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247,2 ± 17,5*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306,7 ± 20,7**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601,8 ± 27,3**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571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Примечание – * -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&lt; 0,05; ** &lt; 0,01 по сравнению с контролем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71600" y="4419600"/>
            <a:ext cx="990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видно из  представленных  данных</a:t>
            </a:r>
            <a:r>
              <a:rPr lang="en-US" dirty="0"/>
              <a:t> </a:t>
            </a:r>
            <a:r>
              <a:rPr lang="ru-RU" dirty="0"/>
              <a:t>, однократное воздействие БАКД на крыс в дозах от 0,03 до 3,0 мл/кг индуцирует продукцию </a:t>
            </a:r>
            <a:r>
              <a:rPr lang="ru-RU" dirty="0" err="1"/>
              <a:t>ИФН-α </a:t>
            </a:r>
            <a:r>
              <a:rPr lang="ru-RU" dirty="0"/>
              <a:t>и </a:t>
            </a:r>
            <a:r>
              <a:rPr lang="ru-RU" dirty="0" err="1"/>
              <a:t>ИФН-γ </a:t>
            </a:r>
            <a:r>
              <a:rPr lang="ru-RU" dirty="0"/>
              <a:t>уже через 12 часов. В дальнейшем индукция интерферонов возрастает к 24 часам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8" name="Rectangle 4"/>
          <p:cNvSpPr>
            <a:spLocks noChangeArrowheads="1"/>
          </p:cNvSpPr>
          <p:nvPr/>
        </p:nvSpPr>
        <p:spPr bwMode="auto">
          <a:xfrm>
            <a:off x="4267200" y="2286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ru-RU" b="1">
                <a:solidFill>
                  <a:schemeClr val="tx2"/>
                </a:solidFill>
              </a:rPr>
              <a:t>КОРМОВАЯ ДОБАВКА «ЭВРИТАЛ»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6002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Эффективность действия БАКД «</a:t>
            </a:r>
            <a:r>
              <a:rPr lang="ru-RU" sz="1200" b="1" dirty="0" err="1"/>
              <a:t>Эвритал</a:t>
            </a:r>
            <a:r>
              <a:rPr lang="ru-RU" sz="1200" b="1" dirty="0"/>
              <a:t>» при профилактике заболеваний бактериальной природы сельскохозяйственных животных и птиц 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8000" y="2057400"/>
          <a:ext cx="7416800" cy="3087703"/>
        </p:xfrm>
        <a:graphic>
          <a:graphicData uri="http://schemas.openxmlformats.org/drawingml/2006/table">
            <a:tbl>
              <a:tblPr/>
              <a:tblGrid>
                <a:gridCol w="1513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9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5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02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Вид животного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Заболевание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БАКД</a:t>
                      </a:r>
                      <a:endParaRPr lang="ru-RU" sz="12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="1" baseline="-2500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голова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срок применения, сутки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="1" baseline="-2500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="1" baseline="-2500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, %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Утки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Пастереллез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3500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Куры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Салмонелез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3500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Кролики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Туряремия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Свиньи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Диплококкоз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Свиньи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Бруцелез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81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Овцы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Анаэробная дизентерия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Овцы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Салмонелез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ru-RU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0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Крупный рогатый скот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Вирусная пневмония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058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Примечание –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– общее число особей;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– количество выздоровевших особей;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12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– количество павших особей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229600" y="2401431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 БАКД «</a:t>
            </a:r>
            <a:r>
              <a:rPr lang="ru-RU" sz="1400" b="1" dirty="0" err="1"/>
              <a:t>Эвритал</a:t>
            </a:r>
            <a:r>
              <a:rPr lang="ru-RU" sz="1400" b="1" dirty="0"/>
              <a:t>» проявляет эффективность при профилактике бактериальных заболеваний сельскохозяйственных животных  вне зависимости от вида животного. При этом необходимо отметить низкий процент падежа животных.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133600" y="273050"/>
            <a:ext cx="971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/>
              <a:t>ИММУНОТРОПНЫЙ ЭФФЕКТ КОРМОВОЙ ДОБАВКИ «ЭВРИТАЛ» НА СЕЛЬСКОХОЗЯЙСТВЕННЫХ ЖИВОТНЫХ</a:t>
            </a:r>
            <a:r>
              <a:rPr lang="ru-RU"/>
              <a:t> </a:t>
            </a:r>
          </a:p>
        </p:txBody>
      </p:sp>
      <p:graphicFrame>
        <p:nvGraphicFramePr>
          <p:cNvPr id="126370" name="Group 418"/>
          <p:cNvGraphicFramePr>
            <a:graphicFrameLocks noGrp="1"/>
          </p:cNvGraphicFramePr>
          <p:nvPr/>
        </p:nvGraphicFramePr>
        <p:xfrm>
          <a:off x="533400" y="1985963"/>
          <a:ext cx="4762500" cy="3240088"/>
        </p:xfrm>
        <a:graphic>
          <a:graphicData uri="http://schemas.openxmlformats.org/drawingml/2006/table">
            <a:tbl>
              <a:tblPr/>
              <a:tblGrid>
                <a:gridCol w="209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4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Показатель пролиферации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Контроль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Кормовая добавка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Индекс пролиферации, %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43,6±4,0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65,7±12,3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713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Примечание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«*»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достоверность результатов в сравнении с контролем Р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0,05.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91" name="Text Box 120"/>
          <p:cNvSpPr txBox="1">
            <a:spLocks noChangeArrowheads="1"/>
          </p:cNvSpPr>
          <p:nvPr/>
        </p:nvSpPr>
        <p:spPr bwMode="auto">
          <a:xfrm>
            <a:off x="522288" y="1441450"/>
            <a:ext cx="4773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200" b="1"/>
              <a:t>Пролиферативная активность культуры мононуклеаров </a:t>
            </a:r>
          </a:p>
        </p:txBody>
      </p:sp>
      <p:sp>
        <p:nvSpPr>
          <p:cNvPr id="28692" name="Line 215"/>
          <p:cNvSpPr>
            <a:spLocks noChangeShapeType="1"/>
          </p:cNvSpPr>
          <p:nvPr/>
        </p:nvSpPr>
        <p:spPr bwMode="auto">
          <a:xfrm>
            <a:off x="4584700" y="2284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26377" name="Group 425"/>
          <p:cNvGraphicFramePr>
            <a:graphicFrameLocks noGrp="1"/>
          </p:cNvGraphicFramePr>
          <p:nvPr/>
        </p:nvGraphicFramePr>
        <p:xfrm>
          <a:off x="5943600" y="1985963"/>
          <a:ext cx="6024563" cy="3246441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75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Цитокины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Концентрация цитокинов в супернатанте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пг/мл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Контроль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Кормовая добавка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Ind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ИФН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-α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2,2±2,0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5,5±1,3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19,9±6,3</a:t>
                      </a:r>
                      <a:r>
                        <a:rPr kumimoji="0" 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30,9±3,6</a:t>
                      </a:r>
                      <a:r>
                        <a:rPr kumimoji="0" 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ИФН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-γ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,7±0,9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1155,8±14,5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5,1±2,4*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1467,3±41,5</a:t>
                      </a:r>
                      <a:r>
                        <a:rPr kumimoji="0" 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6,2±2,5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351±11,4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17,5±3,5</a:t>
                      </a:r>
                      <a:r>
                        <a:rPr kumimoji="0" 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478,0±33,0</a:t>
                      </a:r>
                      <a:r>
                        <a:rPr kumimoji="0" 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ИЛ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279,5±2,9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478±2,1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370,9±10,5*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566,0±2,3</a:t>
                      </a:r>
                      <a:r>
                        <a:rPr kumimoji="0" 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ФНО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-α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1,0±1,0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329,4±29,6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18,1±2,5</a:t>
                      </a:r>
                      <a:r>
                        <a:rPr kumimoji="0" lang="ru-RU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#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404,5±22,0*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06475"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Примечание – ИФН – интерферон; ИЛ – интерлейкин; ФНО – фактор некроза опухоли;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 – 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спонтанная продукция;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 – 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индуцированная продукция; «#» - достоверность результатов сравнении с контролем Р&lt;0,01; «*» - достоверность результатов сравнении с контролем Р&lt;0,05.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744" name="Text Box 426"/>
          <p:cNvSpPr txBox="1">
            <a:spLocks noChangeArrowheads="1"/>
          </p:cNvSpPr>
          <p:nvPr/>
        </p:nvSpPr>
        <p:spPr bwMode="auto">
          <a:xfrm>
            <a:off x="6705600" y="1395413"/>
            <a:ext cx="4992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200" b="1"/>
              <a:t> Продукция цитокинов культурой мононуклеаров </a:t>
            </a:r>
          </a:p>
        </p:txBody>
      </p:sp>
      <p:sp>
        <p:nvSpPr>
          <p:cNvPr id="28745" name="Text Box 76"/>
          <p:cNvSpPr txBox="1">
            <a:spLocks noChangeArrowheads="1"/>
          </p:cNvSpPr>
          <p:nvPr/>
        </p:nvSpPr>
        <p:spPr bwMode="auto">
          <a:xfrm>
            <a:off x="522288" y="5410200"/>
            <a:ext cx="11328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b="1"/>
              <a:t>Из таблиц видно, что кормовая добавка «Эвритал» оказывает иммунностимулирующий эффект, повышая специфический иммунитет через активацию эффекторных функций Т-лимфоцитов и моноцитов макрофагов.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173B5-40EF-47AE-8326-5AE3DAE7F338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533400" y="1295400"/>
            <a:ext cx="1104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Согласно последним данным МЭБ/ВОЗ поголовье </a:t>
            </a:r>
            <a:r>
              <a:rPr lang="ru-RU" sz="1600" b="1" dirty="0"/>
              <a:t>сельскохозяйственных животных и птиц составляет десятки миллиардов голов, из них 50 миллиардов ежегодно забивают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В условиях </a:t>
            </a:r>
            <a:r>
              <a:rPr lang="ru-RU" sz="1600" b="1" dirty="0"/>
              <a:t>п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ромышленного производства животные и птицы страдают от эпизоотий бактериальной и вирусной этиологии. Новый инновационный ветеринарный препарат «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Аривир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» является противовирусным и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антимикробным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средством широкого спектра действия и способен обеспечить благополучие и здоровье поголовья, а в комбинации с существующими антибиотиками эффективно противостоять лекарственной устойчивости. «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Аривир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» (ЛС) не имеет видовых ограничений, может применяться для терапии и профилактики инфекций молодняка и  половозрелых особей.</a:t>
            </a: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9525000" y="5986463"/>
            <a:ext cx="1868488" cy="261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100" b="1" dirty="0"/>
              <a:t>Инъекционный раствор</a:t>
            </a:r>
          </a:p>
        </p:txBody>
      </p:sp>
      <p:pic>
        <p:nvPicPr>
          <p:cNvPr id="7" name="Picture 8" descr="H:\Documents and Settings\Sysadmin\Рабочий стол\презентация вет.препараты\1\Аривир мазь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57" y="4343400"/>
            <a:ext cx="2505943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:\Documents and Settings\Sysadmin\Рабочий стол\презентация вет.препараты\1\Аривир флаконы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4310063"/>
            <a:ext cx="2117856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1447800" y="5943600"/>
            <a:ext cx="6096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100" b="1" dirty="0"/>
              <a:t>Мазь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758F0-D8A4-4A6A-BD68-2554018E4473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676400"/>
            <a:ext cx="1036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Новые ветеринарные препараты «</a:t>
            </a:r>
            <a:r>
              <a:rPr lang="ru-RU" altLang="ru-RU" b="1" dirty="0" err="1"/>
              <a:t>Аривир</a:t>
            </a:r>
            <a:r>
              <a:rPr lang="ru-RU" altLang="ru-RU" b="1" dirty="0"/>
              <a:t>» и «</a:t>
            </a:r>
            <a:r>
              <a:rPr lang="ru-RU" altLang="ru-RU" b="1" dirty="0" err="1"/>
              <a:t>Эвритал</a:t>
            </a:r>
            <a:r>
              <a:rPr lang="ru-RU" altLang="ru-RU" b="1" dirty="0"/>
              <a:t>» дают новые возможности повышения благополучия животных и птиц за счет повышения эффективности терапии и профилактики инфекционных заболеваний бактериальной и вирусной природы.</a:t>
            </a:r>
          </a:p>
          <a:p>
            <a:r>
              <a:rPr lang="ru-RU" altLang="ru-RU" b="1" dirty="0"/>
              <a:t>«</a:t>
            </a:r>
            <a:r>
              <a:rPr lang="ru-RU" altLang="ru-RU" b="1" dirty="0" err="1"/>
              <a:t>Аривир</a:t>
            </a:r>
            <a:r>
              <a:rPr lang="ru-RU" altLang="ru-RU" b="1" dirty="0"/>
              <a:t>» и «</a:t>
            </a:r>
            <a:r>
              <a:rPr lang="ru-RU" altLang="ru-RU" b="1" dirty="0" err="1"/>
              <a:t>Эвритал</a:t>
            </a:r>
            <a:r>
              <a:rPr lang="ru-RU" altLang="ru-RU" b="1" dirty="0"/>
              <a:t>» способствуют обеспечению устойчивого производства.</a:t>
            </a:r>
          </a:p>
          <a:p>
            <a:endParaRPr lang="ru-RU" altLang="ru-RU" b="1" dirty="0"/>
          </a:p>
          <a:p>
            <a:r>
              <a:rPr lang="ru-RU" altLang="ru-RU" b="1" dirty="0"/>
              <a:t>Высокая эффективность терапевтического действия «</a:t>
            </a:r>
            <a:r>
              <a:rPr lang="ru-RU" altLang="ru-RU" b="1" dirty="0" err="1"/>
              <a:t>Аривира</a:t>
            </a:r>
            <a:r>
              <a:rPr lang="ru-RU" altLang="ru-RU" b="1" dirty="0"/>
              <a:t>» и профилактического действия «</a:t>
            </a:r>
            <a:r>
              <a:rPr lang="ru-RU" altLang="ru-RU" b="1" dirty="0" err="1"/>
              <a:t>Эвритала</a:t>
            </a:r>
            <a:r>
              <a:rPr lang="ru-RU" altLang="ru-RU" b="1" dirty="0"/>
              <a:t>» позиционируют эти препараты как незаменимые в промышленном животноводстве и птицеводстве.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758F0-D8A4-4A6A-BD68-2554018E4473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048000" y="2590800"/>
            <a:ext cx="67522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СПАСИБО ЗА ВНИМАНИЕ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5E8B09-06CE-4BCC-B73C-BD26FB00E8CB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57200" y="1219200"/>
            <a:ext cx="11430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400" b="1" dirty="0"/>
              <a:t>	Основными стратегическими направлениями деятельности АО "НЦПП" являются разработка оригинальных</a:t>
            </a:r>
            <a:r>
              <a:rPr lang="en-US" sz="1400" b="1" dirty="0"/>
              <a:t> </a:t>
            </a:r>
            <a:r>
              <a:rPr lang="ru-RU" sz="1400" b="1" dirty="0"/>
              <a:t>противоинфекционных лекарственных средств и ветеринарных препаратов </a:t>
            </a:r>
            <a:r>
              <a:rPr lang="en-US" sz="1400" b="1" dirty="0"/>
              <a:t> </a:t>
            </a:r>
            <a:r>
              <a:rPr lang="ru-RU" sz="1400" b="1" dirty="0"/>
              <a:t>и  создание их опытно-промышленного производства. </a:t>
            </a:r>
          </a:p>
          <a:p>
            <a:pPr algn="just" eaLnBrk="0" hangingPunct="0"/>
            <a:r>
              <a:rPr lang="ru-RU" sz="1400" b="1" dirty="0"/>
              <a:t>Испытательный центр АО «НЦПП» аккредитован на соответствие стандарту СТ РК ИСО/МЭК 17025–2019 и  сертифицирован по стандарту СТ РК ИСО 9001-2016. </a:t>
            </a:r>
          </a:p>
          <a:p>
            <a:pPr algn="just" eaLnBrk="0" hangingPunct="0"/>
            <a:r>
              <a:rPr lang="ru-RU" sz="1400" b="1" dirty="0"/>
              <a:t>С 2013 года АО НЦПП аккредитован  Федеральным GLP-Бюро (ФРГ)  на соответствие принципам GLP ОЭСР. </a:t>
            </a:r>
          </a:p>
          <a:p>
            <a:pPr algn="just" eaLnBrk="0" hangingPunct="0"/>
            <a:r>
              <a:rPr lang="ru-RU" sz="1400" b="1" dirty="0"/>
              <a:t>Опытно-промышленное производство АО "НЦПП" получило сертификат  соответствия стандарту Надлежащей производственной практики - </a:t>
            </a:r>
            <a:r>
              <a:rPr lang="ru-RU" sz="1400" b="1" i="1" dirty="0"/>
              <a:t>GMP</a:t>
            </a:r>
            <a:r>
              <a:rPr lang="ru-RU" sz="1400" b="1" dirty="0"/>
              <a:t>. </a:t>
            </a:r>
          </a:p>
          <a:p>
            <a:pPr algn="just" eaLnBrk="0" hangingPunct="0"/>
            <a:r>
              <a:rPr lang="ru-RU" sz="1400" b="1" dirty="0"/>
              <a:t>Из 165 работников АО "НЦПП" 145 работников с высшим образованием, из них 2 академика, 7 докторов наук (медицинских - 2, химических - 1, биологических - 3 и ветеринарных - 1), 8 - профессоров, 3 - доцента, 21 кандидатов наук и 4 </a:t>
            </a:r>
            <a:r>
              <a:rPr lang="en-US" sz="1400" b="1" dirty="0"/>
              <a:t>PhD</a:t>
            </a:r>
            <a:r>
              <a:rPr lang="ru-RU" sz="1400" b="1" dirty="0"/>
              <a:t>. </a:t>
            </a:r>
          </a:p>
          <a:p>
            <a:pPr algn="just" eaLnBrk="0" hangingPunct="0"/>
            <a:endParaRPr lang="ru-RU" sz="1400" b="1" dirty="0"/>
          </a:p>
        </p:txBody>
      </p:sp>
      <p:grpSp>
        <p:nvGrpSpPr>
          <p:cNvPr id="7172" name="Группа 7"/>
          <p:cNvGrpSpPr>
            <a:grpSpLocks/>
          </p:cNvGrpSpPr>
          <p:nvPr/>
        </p:nvGrpSpPr>
        <p:grpSpPr bwMode="auto">
          <a:xfrm>
            <a:off x="457200" y="3810000"/>
            <a:ext cx="11430000" cy="2743200"/>
            <a:chOff x="228600" y="3810000"/>
            <a:chExt cx="9751780" cy="178752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3747" y="4801001"/>
              <a:ext cx="4714714" cy="79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2796" y="3810000"/>
              <a:ext cx="5027584" cy="991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3810000"/>
              <a:ext cx="4716069" cy="955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</p:grp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1981200" y="533400"/>
            <a:ext cx="9250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/>
              <a:t>НОВЫЕ ВОЗМОЖНОСТИ УСТОЙЧИВОГО ПРОИЗВОДСТВА ЖИВОТНЫХ И ПТИЦ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26"/>
          <p:cNvSpPr txBox="1">
            <a:spLocks noChangeArrowheads="1"/>
          </p:cNvSpPr>
          <p:nvPr/>
        </p:nvSpPr>
        <p:spPr bwMode="auto">
          <a:xfrm>
            <a:off x="990600" y="1524002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dirty="0">
                <a:latin typeface="+mn-lt"/>
              </a:rPr>
              <a:t>Антибактериальное действие препарата «</a:t>
            </a:r>
            <a:r>
              <a:rPr lang="ru-RU" sz="1000" b="1" dirty="0" err="1">
                <a:latin typeface="+mn-lt"/>
              </a:rPr>
              <a:t>Аривир</a:t>
            </a:r>
            <a:r>
              <a:rPr lang="ru-RU" sz="1000" b="1" dirty="0">
                <a:latin typeface="+mn-lt"/>
              </a:rPr>
              <a:t>»</a:t>
            </a:r>
            <a:r>
              <a:rPr lang="ru-RU" sz="1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in vitro </a:t>
            </a:r>
            <a:r>
              <a:rPr lang="ru-RU" sz="1000" b="1" dirty="0">
                <a:latin typeface="+mn-lt"/>
              </a:rPr>
              <a:t>на грамположительные микроорганизмы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66800" y="2057402"/>
          <a:ext cx="4648200" cy="2961646"/>
        </p:xfrm>
        <a:graphic>
          <a:graphicData uri="http://schemas.openxmlformats.org/drawingml/2006/table">
            <a:tbl>
              <a:tblPr/>
              <a:tblGrid>
                <a:gridCol w="639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микроорганизма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штамма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МБК, мг/мл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09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Грамположительные штаммы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monocytogenes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0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monocytogenes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0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 monocytogenes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1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Mycobacterium tuberculosis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чувствительный музейный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Rv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043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1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Mycobacterium tuberculosis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полирезистентный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90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aureus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АТСС 6538-Р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1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</a:t>
                      </a:r>
                      <a:r>
                        <a:rPr kumimoji="0" lang="en-US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aureus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(MSSA)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АТСС 29213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90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pyogenes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19615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90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 aureus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MRSA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BAA-39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72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Streptococcus pneumonia 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мультирезистентный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штамм)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BAA-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0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Bacillus subtilis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6633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44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Bacillus cereus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10702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553200" y="2057402"/>
          <a:ext cx="4876799" cy="3276598"/>
        </p:xfrm>
        <a:graphic>
          <a:graphicData uri="http://schemas.openxmlformats.org/drawingml/2006/table">
            <a:tbl>
              <a:tblPr/>
              <a:tblGrid>
                <a:gridCol w="597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микроорганизма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штамма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МБК, мг/мл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77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Грамотрицательные штаммы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Brucella abortus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Brucella suis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1330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Brucella ovis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63/290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Brucella melitensis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 S-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0136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Pasteurella multocida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Pasteurella multocida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Batang"/>
                        </a:rPr>
                        <a:t>Salmonella typhimurium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Batang"/>
                        </a:rPr>
                        <a:t>27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Batang"/>
                          <a:cs typeface="Batang"/>
                        </a:rPr>
                        <a:t>0.25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</a:tabLst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7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4957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0.0145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0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25922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36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 coli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продуцент БЛРС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BAA-196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0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Pseudomonas fluorescens 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948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363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Klebsiella</a:t>
                      </a:r>
                      <a:r>
                        <a:rPr kumimoji="0" lang="en-US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pneumonia 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мультирезистентный</a:t>
                      </a: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штамм)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ATCC 700603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470" name="Text Box 208"/>
          <p:cNvSpPr txBox="1">
            <a:spLocks noChangeArrowheads="1"/>
          </p:cNvSpPr>
          <p:nvPr/>
        </p:nvSpPr>
        <p:spPr bwMode="auto">
          <a:xfrm>
            <a:off x="6553200" y="1524002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000" b="1" dirty="0">
                <a:latin typeface="+mn-lt"/>
              </a:rPr>
              <a:t>Антибактериальное действие препарата «</a:t>
            </a:r>
            <a:r>
              <a:rPr lang="ru-RU" sz="1000" b="1" dirty="0" err="1">
                <a:latin typeface="+mn-lt"/>
              </a:rPr>
              <a:t>Аривир</a:t>
            </a:r>
            <a:r>
              <a:rPr lang="ru-RU" sz="1000" b="1" dirty="0">
                <a:latin typeface="+mn-lt"/>
              </a:rPr>
              <a:t>»</a:t>
            </a:r>
            <a:r>
              <a:rPr lang="ru-RU" sz="10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000" b="1" dirty="0">
                <a:latin typeface="+mn-lt"/>
              </a:rPr>
              <a:t>in vitro </a:t>
            </a:r>
            <a:r>
              <a:rPr lang="ru-RU" sz="1000" b="1" dirty="0">
                <a:latin typeface="+mn-lt"/>
              </a:rPr>
              <a:t>на грамотрицательные микроорганизмы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574349" y="533400"/>
            <a:ext cx="80640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>
                <a:latin typeface="+mn-lt"/>
              </a:rPr>
              <a:t>АНТИБАКТЕРИАЛЬНОЕ ДЕЙСТВИЕ ПРЕПАРАТА «АРИВИР»</a:t>
            </a:r>
            <a:r>
              <a:rPr lang="ru-RU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b="1" dirty="0">
                <a:latin typeface="+mn-lt"/>
              </a:rPr>
              <a:t>IN VITRO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97367" y="1"/>
            <a:ext cx="11808884" cy="30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15000"/>
              </a:lnSpc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</a:t>
            </a:r>
            <a:r>
              <a:rPr lang="en-US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26-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CLSI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определения бактерицидной активности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антимикробных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агентов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Одобренное руководство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 (1999) 18 (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серийных разведений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Штаммы</a:t>
            </a:r>
            <a:r>
              <a:rPr lang="en-US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sz="1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S.aureus</a:t>
            </a:r>
            <a:r>
              <a:rPr lang="en-US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ATCC 33591 - (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RSA), ESBL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позитивные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sz="1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S.aureus</a:t>
            </a:r>
            <a:r>
              <a:rPr lang="en-US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ATCC BAA-39 - (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RSA,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множественная лекарственная устойчивость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sz="1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Haemophilus</a:t>
            </a:r>
            <a:r>
              <a:rPr lang="en-US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influenza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ATCC 33930 –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бета-лакатамаза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позитивные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устойчивый к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хлорамфениколу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тетрациклину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ампициллину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Streptococcus </a:t>
            </a:r>
            <a:r>
              <a:rPr lang="en-US" sz="1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pyogenes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ATCC 19615 – </a:t>
            </a:r>
            <a:r>
              <a:rPr lang="en-US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Streptococcus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Group A,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Streptococcus pneumoniae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ATCC BAA-660 –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множественная лекарственная устойчивость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Acinetobacter </a:t>
            </a:r>
            <a:r>
              <a:rPr lang="en-US" sz="1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baumanii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ATCC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ВАА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-1790 -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множественная лекарственная устойчивость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sz="1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</a:t>
            </a:r>
            <a:r>
              <a:rPr lang="en-US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faecium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ATCC 700221 -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VRE),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тейкопланин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устойчивый штамм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sz="1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</a:t>
            </a:r>
            <a:r>
              <a:rPr lang="en-US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faecalis</a:t>
            </a:r>
            <a:r>
              <a:rPr lang="en-US" sz="1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ATCC 51575 (VRE),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гентамицин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-, </a:t>
            </a:r>
            <a:r>
              <a:rPr lang="ru-RU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стрептомицин-устойчивый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штамм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</a:t>
            </a: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66800" y="3021202"/>
          <a:ext cx="10611425" cy="383679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14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3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3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18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3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38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48701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Вещество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Штаммы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3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aureus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ATCC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33591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aureus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ATCC BAA-39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Haemophilus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influenza ATCC 33930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Streptococcus pyogenes ATCC 19615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Streptococcus pneumoniae ATCC BAA-660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Acinetobacter baumannii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ATCC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ВАА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Ent.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faecium ATCC 700221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Ent.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faecalis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ATCC 51575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vert="vert2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МБК, мкг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9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Аривир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0.8**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1.6**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1.6**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0.8**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1.6**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.2**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0.8**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0.4**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9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Аривир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121,2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121,2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121,2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121.2***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121,2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121,2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Позитивный контроль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MRP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1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Негативный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(AMP)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(AMP)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(AMP)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(AMP)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(AMP)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(AMP)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(AMP)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(GEN)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784">
                <a:tc gridSpan="9">
                  <a:txBody>
                    <a:bodyPr/>
                    <a:lstStyle/>
                    <a:p>
                      <a:pPr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примичание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«*» –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концентрация по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«**» -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безбелковая</a:t>
                      </a:r>
                      <a:r>
                        <a:rPr lang="ru-RU" sz="11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среда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«***» - -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 МХ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247967" cy="490537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Лекарственный синергизм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Аривира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с некоторыми антибиотиками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7184" y="787400"/>
            <a:ext cx="10972800" cy="20653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Аривир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продемоснтрировал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синергетический эффект с антибиотиками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Оксациллин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Цефамандол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Штамм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Staphylococcus aureus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ru-RU" sz="16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351584" y="2837503"/>
          <a:ext cx="8750763" cy="355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537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Лекарственный синергизм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Аривира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с некоторыми антибиотиками</a:t>
            </a:r>
            <a:endParaRPr lang="ru-RU" sz="2000" dirty="0"/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624418" y="3284538"/>
            <a:ext cx="426931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000" dirty="0"/>
              <a:t>Совместное действие </a:t>
            </a:r>
            <a:r>
              <a:rPr lang="ru-RU" sz="1000" dirty="0" err="1"/>
              <a:t>Аривира</a:t>
            </a:r>
            <a:r>
              <a:rPr lang="ru-RU" sz="1000" dirty="0"/>
              <a:t> с антибиотиками в отношении </a:t>
            </a:r>
            <a:r>
              <a:rPr lang="ru-RU" sz="1000" i="1" dirty="0" err="1"/>
              <a:t>S.aureus</a:t>
            </a:r>
            <a:r>
              <a:rPr lang="ru-RU" sz="1000" i="1" dirty="0"/>
              <a:t> </a:t>
            </a:r>
            <a:r>
              <a:rPr lang="ru-RU" sz="1000" dirty="0"/>
              <a:t>ATCC 6538-Р.</a:t>
            </a:r>
            <a:endParaRPr lang="ru-RU" sz="1100" dirty="0"/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6671734" y="3284538"/>
            <a:ext cx="31213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000" dirty="0"/>
              <a:t>Совместное действие </a:t>
            </a:r>
            <a:r>
              <a:rPr lang="ru-RU" sz="1000" dirty="0" err="1"/>
              <a:t>Аривира</a:t>
            </a:r>
            <a:r>
              <a:rPr lang="ru-RU" sz="1000" dirty="0"/>
              <a:t> с антибиотиками </a:t>
            </a:r>
          </a:p>
          <a:p>
            <a:pPr eaLnBrk="1" hangingPunct="1"/>
            <a:r>
              <a:rPr lang="ru-RU" sz="1000" dirty="0"/>
              <a:t>в отношении </a:t>
            </a:r>
            <a:r>
              <a:rPr lang="ru-RU" sz="1000" i="1" dirty="0" err="1"/>
              <a:t>Escherichia</a:t>
            </a:r>
            <a:r>
              <a:rPr lang="ru-RU" sz="1000" i="1" dirty="0"/>
              <a:t> </a:t>
            </a:r>
            <a:r>
              <a:rPr lang="ru-RU" sz="1000" i="1" dirty="0" err="1"/>
              <a:t>coli</a:t>
            </a:r>
            <a:r>
              <a:rPr lang="ru-RU" sz="1000" i="1" dirty="0"/>
              <a:t> </a:t>
            </a:r>
            <a:r>
              <a:rPr lang="ru-RU" sz="1000" dirty="0"/>
              <a:t>АТСС 25922</a:t>
            </a: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431801" y="6308725"/>
            <a:ext cx="427143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000" dirty="0"/>
              <a:t>Совместное действие </a:t>
            </a:r>
            <a:r>
              <a:rPr lang="ru-RU" sz="1000" dirty="0" err="1"/>
              <a:t>Аривира</a:t>
            </a:r>
            <a:r>
              <a:rPr lang="ru-RU" sz="1000" dirty="0"/>
              <a:t> с антибиотиками в отношении </a:t>
            </a:r>
            <a:r>
              <a:rPr lang="ru-RU" sz="1000" i="1" dirty="0" err="1"/>
              <a:t>Streptococcus</a:t>
            </a:r>
            <a:r>
              <a:rPr lang="ru-RU" sz="1000" i="1" dirty="0"/>
              <a:t> </a:t>
            </a:r>
            <a:r>
              <a:rPr lang="ru-RU" sz="1000" i="1" dirty="0" err="1"/>
              <a:t>pyogenes</a:t>
            </a:r>
            <a:r>
              <a:rPr lang="ru-RU" sz="1000" i="1" dirty="0"/>
              <a:t> </a:t>
            </a:r>
            <a:r>
              <a:rPr lang="ru-RU" sz="1000" dirty="0"/>
              <a:t>АТСС 19615.</a:t>
            </a:r>
            <a:endParaRPr lang="ru-RU" sz="1100" dirty="0"/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6769100" y="6308725"/>
            <a:ext cx="426931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000" dirty="0"/>
              <a:t>Совместное действие </a:t>
            </a:r>
            <a:r>
              <a:rPr lang="ru-RU" sz="1000" dirty="0" err="1"/>
              <a:t>Аривира</a:t>
            </a:r>
            <a:r>
              <a:rPr lang="ru-RU" sz="1000" dirty="0"/>
              <a:t> с антибиотиками в отношении </a:t>
            </a:r>
            <a:r>
              <a:rPr lang="ru-RU" sz="1000" i="1" dirty="0" err="1"/>
              <a:t>Pseudomonas</a:t>
            </a:r>
            <a:r>
              <a:rPr lang="ru-RU" sz="1000" i="1" dirty="0"/>
              <a:t> </a:t>
            </a:r>
            <a:r>
              <a:rPr lang="ru-RU" sz="1000" i="1" dirty="0" err="1"/>
              <a:t>fluorescens</a:t>
            </a:r>
            <a:r>
              <a:rPr lang="ru-RU" sz="1000" i="1" dirty="0"/>
              <a:t> </a:t>
            </a:r>
            <a:r>
              <a:rPr lang="ru-RU" sz="1000" dirty="0"/>
              <a:t>АТСС 948.</a:t>
            </a:r>
            <a:endParaRPr lang="ru-RU" sz="1100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609600" y="685801"/>
          <a:ext cx="5257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6781800" y="685801"/>
          <a:ext cx="4572000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/>
        </p:nvGraphicFramePr>
        <p:xfrm>
          <a:off x="533400" y="3733801"/>
          <a:ext cx="4895850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/>
        </p:nvGraphicFramePr>
        <p:xfrm>
          <a:off x="6324600" y="3762375"/>
          <a:ext cx="4962525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268" y="808512"/>
            <a:ext cx="10972800" cy="521525"/>
          </a:xfrm>
        </p:spPr>
        <p:txBody>
          <a:bodyPr/>
          <a:lstStyle/>
          <a:p>
            <a:r>
              <a:rPr lang="ru-RU" sz="1600" b="1" dirty="0"/>
              <a:t>Лекарственный синергизм </a:t>
            </a:r>
            <a:r>
              <a:rPr lang="ru-RU" sz="1600" b="1" dirty="0" err="1"/>
              <a:t>антибиотиктериальных</a:t>
            </a:r>
            <a:r>
              <a:rPr lang="ru-RU" sz="1600" b="1" dirty="0"/>
              <a:t> препаратов, применяемых в ветеринарии, с </a:t>
            </a:r>
            <a:r>
              <a:rPr lang="ru-RU" sz="1600" b="1" dirty="0" err="1"/>
              <a:t>Аривиром</a:t>
            </a:r>
            <a:br>
              <a:rPr lang="ru-RU" sz="1600" b="1" dirty="0"/>
            </a:br>
            <a:br>
              <a:rPr lang="ru-RU" dirty="0"/>
            </a:br>
            <a:endParaRPr lang="ru-RU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863613" y="3612714"/>
            <a:ext cx="46928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1 -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Совместное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тестирование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препарата </a:t>
            </a:r>
            <a:r>
              <a:rPr kumimoji="0" lang="ru-RU" sz="1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Аривир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препаратом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Эриприм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отношении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de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aureus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ATCC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6538-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84189295"/>
              </p:ext>
            </p:extLst>
          </p:nvPr>
        </p:nvGraphicFramePr>
        <p:xfrm>
          <a:off x="5905996" y="3488749"/>
          <a:ext cx="6000089" cy="286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96270178"/>
              </p:ext>
            </p:extLst>
          </p:nvPr>
        </p:nvGraphicFramePr>
        <p:xfrm>
          <a:off x="206748" y="662421"/>
          <a:ext cx="6459269" cy="2900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5767217" y="6334780"/>
            <a:ext cx="5506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2 -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Совместное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тестирование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препарата </a:t>
            </a:r>
            <a:r>
              <a:rPr lang="ru-RU" sz="14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Аривир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препаратом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Эриприм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отношении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Salmonella </a:t>
            </a:r>
            <a:r>
              <a:rPr kumimoji="0" lang="en-US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enterica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АТСС 14028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68" y="534054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индекса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ФИК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данной комбинации препаратов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превышает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интерпретировать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Аривир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препарата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Эриприм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синергизм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41268" y="808512"/>
            <a:ext cx="10972800" cy="52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Лекарственнй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 синергизм </a:t>
            </a:r>
            <a:r>
              <a:rPr kumimoji="0" lang="ru-RU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антибиотиктериальных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 препаратов, применяемых в ветеринарии, с препаратом </a:t>
            </a:r>
            <a:r>
              <a:rPr lang="ru-RU" sz="16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Эвритал</a:t>
            </a:r>
            <a:b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88438608"/>
              </p:ext>
            </p:extLst>
          </p:nvPr>
        </p:nvGraphicFramePr>
        <p:xfrm>
          <a:off x="1" y="717159"/>
          <a:ext cx="6438900" cy="2786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030997" y="3552494"/>
            <a:ext cx="39574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3 -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Совместное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тестирование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препарата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Эвритал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препаратом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нроколи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10 %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отношении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de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aureus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ATCC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6538-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64206809"/>
              </p:ext>
            </p:extLst>
          </p:nvPr>
        </p:nvGraphicFramePr>
        <p:xfrm>
          <a:off x="5826827" y="2992582"/>
          <a:ext cx="6365173" cy="301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999033" y="6119336"/>
            <a:ext cx="39574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4 -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Совместное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тестирование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препарата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Эвритал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препаратом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нроколи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10%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отношении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de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enterica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ATCC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14028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68" y="534054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индекса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ФИК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данной комбинации препаратов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превышает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интерпретировать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Эвритал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препарата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нроколи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10 %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синергизм</a:t>
            </a:r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7646</TotalTime>
  <Words>2091</Words>
  <Application>Microsoft Office PowerPoint</Application>
  <PresentationFormat>Широкоэкранный</PresentationFormat>
  <Paragraphs>554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Batang</vt:lpstr>
      <vt:lpstr>Arial</vt:lpstr>
      <vt:lpstr>Calibri</vt:lpstr>
      <vt:lpstr>Tahoma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Лекарственный синергизм Аривира с некоторыми антибиотиками</vt:lpstr>
      <vt:lpstr>Лекарственный синергизм Аривира с некоторыми антибиотиками</vt:lpstr>
      <vt:lpstr>Лекарственный синергизм антибиотиктериальных препаратов, применяемых в ветеринарии, с Аривиром  </vt:lpstr>
      <vt:lpstr>Презентация PowerPoint</vt:lpstr>
      <vt:lpstr>Acinetobacter baumanii ATCC 1790 (1/5 MBC Аривир, ½ MBC Аривир)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Архат Курманбеков</dc:creator>
  <cp:lastModifiedBy>user</cp:lastModifiedBy>
  <cp:revision>895</cp:revision>
  <cp:lastPrinted>1601-01-01T00:00:00Z</cp:lastPrinted>
  <dcterms:created xsi:type="dcterms:W3CDTF">1601-01-01T00:00:00Z</dcterms:created>
  <dcterms:modified xsi:type="dcterms:W3CDTF">2024-03-29T12:06:55Z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